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341" r:id="rId3"/>
    <p:sldId id="342" r:id="rId4"/>
    <p:sldId id="344" r:id="rId5"/>
    <p:sldId id="398" r:id="rId6"/>
    <p:sldId id="400" r:id="rId7"/>
    <p:sldId id="393" r:id="rId8"/>
    <p:sldId id="401" r:id="rId9"/>
    <p:sldId id="402" r:id="rId10"/>
    <p:sldId id="408" r:id="rId11"/>
    <p:sldId id="404" r:id="rId12"/>
    <p:sldId id="405" r:id="rId13"/>
    <p:sldId id="406" r:id="rId14"/>
    <p:sldId id="378" r:id="rId15"/>
    <p:sldId id="409" r:id="rId16"/>
    <p:sldId id="411" r:id="rId17"/>
    <p:sldId id="412" r:id="rId18"/>
    <p:sldId id="414" r:id="rId19"/>
    <p:sldId id="413" r:id="rId20"/>
    <p:sldId id="415" r:id="rId21"/>
    <p:sldId id="416" r:id="rId22"/>
    <p:sldId id="417" r:id="rId23"/>
    <p:sldId id="40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00"/>
    <a:srgbClr val="FF33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C66FB0-8072-4A27-B0A6-61741A68E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000" smtClean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28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28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A572-F139-45BC-AE52-3B0EE2556A4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2FED-9297-49D5-8719-EA48B7197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0FA3-FE8A-4B44-A4C5-768A5DCDD75E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1821C-6071-499D-B6AD-0B52761AF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2560-DFE4-4575-B848-0E75917CA45E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9BFCF-E65F-434B-A8D2-F3CB21CF6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F7BC5-64BF-426C-918C-409E1F7C4FDA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97137-2F69-4C2F-9E2B-B5CD3B9D0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47767-D3C3-479B-A21F-113E6C87D00D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CEF8A-DD3F-454F-AE57-D24C3BCA7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F8816-A34E-4911-B914-C5649B69340A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3360-D2D1-4F7A-9CA8-A09DCA4B3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B58D5-6965-45B5-8A9D-14F2334C1197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D66C-C48B-451B-B1B1-F81131925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D7B-C544-49AB-A776-76EF1ABBAD76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5D28-81DE-480B-9C6B-36443E877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9F2A-4888-4FF8-892F-0C1970721CC4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2792-D0EE-411A-B640-84E41B334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A632-9DAB-44AE-971F-07DEC7FE82B1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7C18-D20F-4780-A0E5-906D2B468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BD3D-A85D-4647-8ABF-F3961B89184D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F948-4E89-4A14-902F-A84423285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53CA-5AC8-4A32-92D9-159CFFE25FB4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14D7-694A-4917-BC07-F93924227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617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7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7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7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7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8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18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18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8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15BCF190-CA16-4006-978E-4DA0BBB4C885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1618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8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152984C9-7EB1-4B37-9CF0-8E22ED62A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282" y="3286124"/>
            <a:ext cx="8748713" cy="38004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Arial" charset="0"/>
              </a:rPr>
              <a:t>Городской семинар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Arial" charset="0"/>
              </a:rPr>
              <a:t>«Организационно – образовательная  система социализации детей и подростков в рамках профилактической деятельности ОУ на основе социального  партнерства»</a:t>
            </a:r>
            <a:r>
              <a:rPr lang="ru-RU" sz="45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ru-RU" sz="45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endParaRPr lang="ru-RU" sz="4500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932363" y="5229225"/>
            <a:ext cx="38877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Verdana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827088" y="333375"/>
            <a:ext cx="77771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Verdana" pitchFamily="34" charset="0"/>
              </a:rPr>
              <a:t>     Муниципальное </a:t>
            </a:r>
            <a:r>
              <a:rPr lang="ru-RU">
                <a:latin typeface="Arial" charset="0"/>
              </a:rPr>
              <a:t>бюджетное </a:t>
            </a:r>
            <a:r>
              <a:rPr lang="ru-RU">
                <a:latin typeface="Verdana" pitchFamily="34" charset="0"/>
              </a:rPr>
              <a:t>общеобразовательное учреждение средняя общеобразовательная школа № 95 г.Екатеринбурга</a:t>
            </a:r>
          </a:p>
        </p:txBody>
      </p:sp>
      <p:pic>
        <p:nvPicPr>
          <p:cNvPr id="4101" name="Picture 8" descr="sch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3349956" cy="214314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35525" cy="4924425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endParaRPr lang="ru-RU" b="1"/>
          </a:p>
          <a:p>
            <a:pPr>
              <a:buFontTx/>
              <a:buChar char="-"/>
            </a:pPr>
            <a:endParaRPr lang="ru-RU" b="1"/>
          </a:p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endParaRPr lang="ru-RU"/>
          </a:p>
          <a:p>
            <a:endParaRPr lang="ru-RU"/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  <a:ln/>
        </p:spPr>
        <p:txBody>
          <a:bodyPr/>
          <a:lstStyle/>
          <a:p>
            <a:r>
              <a:rPr lang="ru-RU" b="0" dirty="0"/>
              <a:t>Работа с обучающимися</a:t>
            </a:r>
            <a:r>
              <a:rPr lang="en-US" b="0" dirty="0"/>
              <a:t>:</a:t>
            </a:r>
            <a:endParaRPr lang="ru-RU" b="0" dirty="0"/>
          </a:p>
        </p:txBody>
      </p:sp>
      <p:pic>
        <p:nvPicPr>
          <p:cNvPr id="200708" name="Picture 5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736"/>
            <a:ext cx="388778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00709" name="AutoShape 5"/>
          <p:cNvSpPr>
            <a:spLocks noChangeArrowheads="1"/>
          </p:cNvSpPr>
          <p:nvPr/>
        </p:nvSpPr>
        <p:spPr bwMode="auto">
          <a:xfrm>
            <a:off x="6084888" y="981075"/>
            <a:ext cx="3059112" cy="2232025"/>
          </a:xfrm>
          <a:prstGeom prst="cloudCallout">
            <a:avLst>
              <a:gd name="adj1" fmla="val -48185"/>
              <a:gd name="adj2" fmla="val 12610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1" dirty="0">
                <a:solidFill>
                  <a:srgbClr val="916F11"/>
                </a:solidFill>
                <a:latin typeface="Times New Roman" pitchFamily="18" charset="0"/>
              </a:rPr>
              <a:t>Реализация программ и проектов</a:t>
            </a:r>
            <a:r>
              <a:rPr lang="ru-RU" sz="1400" dirty="0">
                <a:solidFill>
                  <a:srgbClr val="916F11"/>
                </a:solidFill>
                <a:latin typeface="Times New Roman" pitchFamily="18" charset="0"/>
              </a:rPr>
              <a:t>: </a:t>
            </a:r>
            <a:r>
              <a:rPr lang="ru-RU" sz="1400" b="1" dirty="0">
                <a:solidFill>
                  <a:srgbClr val="916F11"/>
                </a:solidFill>
                <a:latin typeface="Times New Roman" pitchFamily="18" charset="0"/>
              </a:rPr>
              <a:t>«Толерантность и ценности семьи», «Равный обучает равного», «Профи – дебют»</a:t>
            </a:r>
          </a:p>
        </p:txBody>
      </p:sp>
      <p:sp>
        <p:nvSpPr>
          <p:cNvPr id="200710" name="AutoShape 6"/>
          <p:cNvSpPr>
            <a:spLocks noChangeArrowheads="1"/>
          </p:cNvSpPr>
          <p:nvPr/>
        </p:nvSpPr>
        <p:spPr bwMode="auto">
          <a:xfrm>
            <a:off x="6227763" y="3429000"/>
            <a:ext cx="2916237" cy="1727200"/>
          </a:xfrm>
          <a:prstGeom prst="cloudCallout">
            <a:avLst>
              <a:gd name="adj1" fmla="val -49565"/>
              <a:gd name="adj2" fmla="val 117556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Char char="-"/>
            </a:pPr>
            <a:r>
              <a:rPr lang="ru-RU" sz="1400" b="1">
                <a:solidFill>
                  <a:srgbClr val="916F11"/>
                </a:solidFill>
                <a:latin typeface="Times New Roman" pitchFamily="18" charset="0"/>
              </a:rPr>
              <a:t>Тренинги по сплочению коллектива и по профилактике компьютерной зависимости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400" b="1">
              <a:solidFill>
                <a:srgbClr val="916F11"/>
              </a:solidFill>
              <a:latin typeface="Times New Roman" pitchFamily="18" charset="0"/>
            </a:endParaRPr>
          </a:p>
        </p:txBody>
      </p:sp>
      <p:sp>
        <p:nvSpPr>
          <p:cNvPr id="200711" name="AutoShape 7"/>
          <p:cNvSpPr>
            <a:spLocks noChangeArrowheads="1"/>
          </p:cNvSpPr>
          <p:nvPr/>
        </p:nvSpPr>
        <p:spPr bwMode="auto">
          <a:xfrm flipH="1">
            <a:off x="395288" y="1125538"/>
            <a:ext cx="2268537" cy="1727200"/>
          </a:xfrm>
          <a:prstGeom prst="cloudCallout">
            <a:avLst>
              <a:gd name="adj1" fmla="val -59102"/>
              <a:gd name="adj2" fmla="val 7003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Char char="-"/>
            </a:pPr>
            <a:r>
              <a:rPr lang="ru-RU" sz="1400" b="1" dirty="0">
                <a:solidFill>
                  <a:srgbClr val="916F11"/>
                </a:solidFill>
                <a:latin typeface="Times New Roman" pitchFamily="18" charset="0"/>
              </a:rPr>
              <a:t>Организация профилактической работы в летних оздоровительных лагерях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800" b="1" dirty="0">
              <a:solidFill>
                <a:srgbClr val="916F11"/>
              </a:solidFill>
              <a:latin typeface="Times New Roman" pitchFamily="18" charset="0"/>
            </a:endParaRPr>
          </a:p>
        </p:txBody>
      </p:sp>
      <p:sp>
        <p:nvSpPr>
          <p:cNvPr id="200712" name="AutoShape 8"/>
          <p:cNvSpPr>
            <a:spLocks noChangeArrowheads="1"/>
          </p:cNvSpPr>
          <p:nvPr/>
        </p:nvSpPr>
        <p:spPr bwMode="auto">
          <a:xfrm flipH="1">
            <a:off x="357158" y="2857496"/>
            <a:ext cx="2160587" cy="1439862"/>
          </a:xfrm>
          <a:prstGeom prst="cloudCallout">
            <a:avLst>
              <a:gd name="adj1" fmla="val -64329"/>
              <a:gd name="adj2" fmla="val 11989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Char char="-"/>
            </a:pPr>
            <a:r>
              <a:rPr lang="ru-RU" sz="1400" b="1">
                <a:solidFill>
                  <a:srgbClr val="916F11"/>
                </a:solidFill>
                <a:latin typeface="Times New Roman" pitchFamily="18" charset="0"/>
              </a:rPr>
              <a:t>Работа над научно-исследовательскими проектами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400" b="1">
              <a:solidFill>
                <a:srgbClr val="916F11"/>
              </a:solidFill>
              <a:latin typeface="Times New Roman" pitchFamily="18" charset="0"/>
            </a:endParaRPr>
          </a:p>
        </p:txBody>
      </p:sp>
      <p:sp>
        <p:nvSpPr>
          <p:cNvPr id="200713" name="AutoShape 9"/>
          <p:cNvSpPr>
            <a:spLocks noChangeArrowheads="1"/>
          </p:cNvSpPr>
          <p:nvPr/>
        </p:nvSpPr>
        <p:spPr bwMode="auto">
          <a:xfrm flipH="1">
            <a:off x="5292725" y="5229225"/>
            <a:ext cx="2663825" cy="1295400"/>
          </a:xfrm>
          <a:prstGeom prst="cloudCallout">
            <a:avLst>
              <a:gd name="adj1" fmla="val 75981"/>
              <a:gd name="adj2" fmla="val 4631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Char char="-"/>
            </a:pPr>
            <a:r>
              <a:rPr lang="ru-RU" sz="1400" b="1">
                <a:solidFill>
                  <a:srgbClr val="916F11"/>
                </a:solidFill>
                <a:latin typeface="Times New Roman" pitchFamily="18" charset="0"/>
              </a:rPr>
              <a:t>Мониторинговые исследования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rgbClr val="916F11"/>
              </a:solidFill>
              <a:latin typeface="Times New Roman" pitchFamily="18" charset="0"/>
            </a:endParaRPr>
          </a:p>
        </p:txBody>
      </p:sp>
      <p:sp>
        <p:nvSpPr>
          <p:cNvPr id="200714" name="AutoShape 10"/>
          <p:cNvSpPr>
            <a:spLocks noChangeArrowheads="1"/>
          </p:cNvSpPr>
          <p:nvPr/>
        </p:nvSpPr>
        <p:spPr bwMode="auto">
          <a:xfrm>
            <a:off x="2124075" y="5273675"/>
            <a:ext cx="2952750" cy="1584325"/>
          </a:xfrm>
          <a:prstGeom prst="cloudCallout">
            <a:avLst>
              <a:gd name="adj1" fmla="val -102472"/>
              <a:gd name="adj2" fmla="val 9098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1">
                <a:solidFill>
                  <a:srgbClr val="916F11"/>
                </a:solidFill>
                <a:latin typeface="Times New Roman" pitchFamily="18" charset="0"/>
              </a:rPr>
              <a:t>Участие в конкурсах городского Фестиваля «Мы за здоровый город»</a:t>
            </a:r>
          </a:p>
        </p:txBody>
      </p:sp>
      <p:sp>
        <p:nvSpPr>
          <p:cNvPr id="200715" name="AutoShape 11"/>
          <p:cNvSpPr>
            <a:spLocks noChangeArrowheads="1"/>
          </p:cNvSpPr>
          <p:nvPr/>
        </p:nvSpPr>
        <p:spPr bwMode="auto">
          <a:xfrm flipH="1">
            <a:off x="250825" y="4292600"/>
            <a:ext cx="2809875" cy="1439863"/>
          </a:xfrm>
          <a:prstGeom prst="cloudCallout">
            <a:avLst>
              <a:gd name="adj1" fmla="val -62884"/>
              <a:gd name="adj2" fmla="val 10479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ru-RU" sz="1400" b="1">
                <a:solidFill>
                  <a:srgbClr val="916F11"/>
                </a:solidFill>
                <a:latin typeface="Times New Roman" pitchFamily="18" charset="0"/>
              </a:rPr>
              <a:t>Дни здоровья, Дни профилактики и Дни защиты детей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400" b="1">
              <a:solidFill>
                <a:srgbClr val="916F1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084263"/>
          </a:xfrm>
        </p:spPr>
        <p:txBody>
          <a:bodyPr/>
          <a:lstStyle/>
          <a:p>
            <a:r>
              <a:rPr lang="ru-RU" b="0" dirty="0">
                <a:solidFill>
                  <a:schemeClr val="folHlink"/>
                </a:solidFill>
                <a:latin typeface="Arial" pitchFamily="34" charset="0"/>
              </a:rPr>
              <a:t>Работа с педагогами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8725" y="1844675"/>
            <a:ext cx="4105275" cy="470852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Семинары, тренинги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Участие в конкурсах Фестиваля «Мы за здоровый город»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Дни профилактики, Дни здоровья, Дни защиты детей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.</a:t>
            </a:r>
          </a:p>
          <a:p>
            <a:endParaRPr lang="ru-RU" sz="2000" dirty="0">
              <a:solidFill>
                <a:srgbClr val="916F11"/>
              </a:solidFill>
            </a:endParaRPr>
          </a:p>
        </p:txBody>
      </p:sp>
      <p:pic>
        <p:nvPicPr>
          <p:cNvPr id="201732" name="Picture 4" descr="IMG_2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644900"/>
            <a:ext cx="3960812" cy="297021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1619250" y="1125538"/>
            <a:ext cx="6408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400" b="1" dirty="0">
                <a:solidFill>
                  <a:srgbClr val="916F11"/>
                </a:solidFill>
              </a:rPr>
              <a:t>Методическое обеспечение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0" y="1773238"/>
            <a:ext cx="5148263" cy="2354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chemeClr val="hlink"/>
              </a:buClr>
              <a:buSzPct val="70000"/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Участие в городских профилактических проектах: «Актив педагогов по организации волонтерского движения в ОУ», «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Здоровьесберегающие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технологии в образовательном процессе»</a:t>
            </a:r>
          </a:p>
          <a:p>
            <a:pPr marL="342900" indent="-342900">
              <a:buClr>
                <a:schemeClr val="hlink"/>
              </a:buClr>
              <a:buSzPct val="70000"/>
              <a:buFontTx/>
              <a:buChar char="-"/>
            </a:pPr>
            <a:endParaRPr lang="ru-RU" sz="2000" dirty="0">
              <a:solidFill>
                <a:srgbClr val="916F1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</a:pPr>
            <a:endParaRPr lang="ru-RU" dirty="0">
              <a:solidFill>
                <a:srgbClr val="916F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4248150" cy="4708525"/>
          </a:xfrm>
        </p:spPr>
        <p:txBody>
          <a:bodyPr/>
          <a:lstStyle/>
          <a:p>
            <a:pPr>
              <a:buFontTx/>
              <a:buNone/>
            </a:pPr>
            <a:endParaRPr lang="ru-RU" sz="3000" dirty="0"/>
          </a:p>
          <a:p>
            <a:endParaRPr lang="ru-RU" dirty="0"/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229600" cy="1143000"/>
          </a:xfrm>
          <a:ln/>
        </p:spPr>
        <p:txBody>
          <a:bodyPr/>
          <a:lstStyle/>
          <a:p>
            <a:r>
              <a:rPr lang="ru-RU" dirty="0"/>
              <a:t>Работа с родителями</a:t>
            </a:r>
          </a:p>
        </p:txBody>
      </p:sp>
      <p:pic>
        <p:nvPicPr>
          <p:cNvPr id="202756" name="Picture 9" descr="P30677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12875"/>
            <a:ext cx="475297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755650" y="27082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endParaRPr lang="ru-RU" sz="1800"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Times New Roman" pitchFamily="18" charset="0"/>
            </a:endParaRP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6588125" y="4941888"/>
            <a:ext cx="22320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endParaRPr lang="ru-RU" sz="1800"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sz="1800">
              <a:latin typeface="Times New Roman" pitchFamily="18" charset="0"/>
            </a:endParaRPr>
          </a:p>
        </p:txBody>
      </p:sp>
      <p:sp>
        <p:nvSpPr>
          <p:cNvPr id="202768" name="AutoShape 16"/>
          <p:cNvSpPr>
            <a:spLocks noChangeArrowheads="1"/>
          </p:cNvSpPr>
          <p:nvPr/>
        </p:nvSpPr>
        <p:spPr bwMode="auto">
          <a:xfrm rot="1718313">
            <a:off x="1835150" y="4149725"/>
            <a:ext cx="287338" cy="792163"/>
          </a:xfrm>
          <a:prstGeom prst="downArrow">
            <a:avLst>
              <a:gd name="adj1" fmla="val 50000"/>
              <a:gd name="adj2" fmla="val 6892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02769" name="AutoShape 17"/>
          <p:cNvSpPr>
            <a:spLocks noChangeArrowheads="1"/>
          </p:cNvSpPr>
          <p:nvPr/>
        </p:nvSpPr>
        <p:spPr bwMode="auto">
          <a:xfrm>
            <a:off x="4500563" y="4581525"/>
            <a:ext cx="287337" cy="863600"/>
          </a:xfrm>
          <a:prstGeom prst="downArrow">
            <a:avLst>
              <a:gd name="adj1" fmla="val 50000"/>
              <a:gd name="adj2" fmla="val 7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02770" name="AutoShape 18"/>
          <p:cNvSpPr>
            <a:spLocks noChangeArrowheads="1"/>
          </p:cNvSpPr>
          <p:nvPr/>
        </p:nvSpPr>
        <p:spPr bwMode="auto">
          <a:xfrm rot="-2239948">
            <a:off x="7278688" y="4205288"/>
            <a:ext cx="288925" cy="798512"/>
          </a:xfrm>
          <a:prstGeom prst="downArrow">
            <a:avLst>
              <a:gd name="adj1" fmla="val 50000"/>
              <a:gd name="adj2" fmla="val 6909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02771" name="AutoShape 19"/>
          <p:cNvSpPr>
            <a:spLocks noChangeArrowheads="1"/>
          </p:cNvSpPr>
          <p:nvPr/>
        </p:nvSpPr>
        <p:spPr bwMode="auto">
          <a:xfrm rot="2887037">
            <a:off x="1722438" y="2030413"/>
            <a:ext cx="287337" cy="1068387"/>
          </a:xfrm>
          <a:prstGeom prst="downArrow">
            <a:avLst>
              <a:gd name="adj1" fmla="val 50000"/>
              <a:gd name="adj2" fmla="val 929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02772" name="AutoShape 20"/>
          <p:cNvSpPr>
            <a:spLocks noChangeArrowheads="1"/>
          </p:cNvSpPr>
          <p:nvPr/>
        </p:nvSpPr>
        <p:spPr bwMode="auto">
          <a:xfrm rot="19172952">
            <a:off x="7321550" y="2100263"/>
            <a:ext cx="287338" cy="863600"/>
          </a:xfrm>
          <a:prstGeom prst="downArrow">
            <a:avLst>
              <a:gd name="adj1" fmla="val 50000"/>
              <a:gd name="adj2" fmla="val 7513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02773" name="AutoShape 21"/>
          <p:cNvSpPr>
            <a:spLocks noChangeArrowheads="1"/>
          </p:cNvSpPr>
          <p:nvPr/>
        </p:nvSpPr>
        <p:spPr bwMode="auto">
          <a:xfrm>
            <a:off x="250825" y="2997200"/>
            <a:ext cx="1655763" cy="1223963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1800" dirty="0"/>
              <a:t>Лекции</a:t>
            </a:r>
          </a:p>
        </p:txBody>
      </p:sp>
      <p:sp>
        <p:nvSpPr>
          <p:cNvPr id="202775" name="AutoShape 23"/>
          <p:cNvSpPr>
            <a:spLocks noChangeArrowheads="1"/>
          </p:cNvSpPr>
          <p:nvPr/>
        </p:nvSpPr>
        <p:spPr bwMode="auto">
          <a:xfrm>
            <a:off x="611188" y="5084763"/>
            <a:ext cx="1873250" cy="1296987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1000" dirty="0"/>
              <a:t>Работа с родительским</a:t>
            </a:r>
          </a:p>
          <a:p>
            <a:pPr marL="342900" indent="-342900" algn="ctr"/>
            <a:r>
              <a:rPr lang="ru-RU" sz="1000" dirty="0"/>
              <a:t> комитетом школы</a:t>
            </a:r>
          </a:p>
          <a:p>
            <a:pPr marL="342900" indent="-342900" algn="ctr"/>
            <a:r>
              <a:rPr lang="ru-RU" sz="1000" dirty="0"/>
              <a:t> по программе</a:t>
            </a:r>
          </a:p>
          <a:p>
            <a:pPr marL="342900" indent="-342900" algn="ctr"/>
            <a:r>
              <a:rPr lang="ru-RU" sz="1000" dirty="0"/>
              <a:t> «Школа для родителей»</a:t>
            </a:r>
          </a:p>
        </p:txBody>
      </p:sp>
      <p:sp>
        <p:nvSpPr>
          <p:cNvPr id="202776" name="AutoShape 24"/>
          <p:cNvSpPr>
            <a:spLocks noChangeArrowheads="1"/>
          </p:cNvSpPr>
          <p:nvPr/>
        </p:nvSpPr>
        <p:spPr bwMode="auto">
          <a:xfrm>
            <a:off x="3779838" y="5561013"/>
            <a:ext cx="1873250" cy="1296987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dirty="0"/>
              <a:t>Семейные</a:t>
            </a:r>
          </a:p>
          <a:p>
            <a:pPr marL="342900" indent="-342900" algn="ctr"/>
            <a:r>
              <a:rPr lang="ru-RU" dirty="0"/>
              <a:t> консультации</a:t>
            </a:r>
          </a:p>
        </p:txBody>
      </p:sp>
      <p:sp>
        <p:nvSpPr>
          <p:cNvPr id="202779" name="AutoShape 27"/>
          <p:cNvSpPr>
            <a:spLocks noChangeArrowheads="1"/>
          </p:cNvSpPr>
          <p:nvPr/>
        </p:nvSpPr>
        <p:spPr bwMode="auto">
          <a:xfrm>
            <a:off x="6948488" y="5013325"/>
            <a:ext cx="1873250" cy="1296988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1200" dirty="0"/>
              <a:t>Дни здоровья, </a:t>
            </a:r>
          </a:p>
          <a:p>
            <a:pPr marL="342900" indent="-342900" algn="ctr"/>
            <a:r>
              <a:rPr lang="ru-RU" sz="1200" dirty="0"/>
              <a:t>Дни профилактики</a:t>
            </a:r>
          </a:p>
          <a:p>
            <a:pPr marL="342900" indent="-342900" algn="ctr"/>
            <a:r>
              <a:rPr lang="ru-RU" sz="1200" dirty="0"/>
              <a:t> и Дни защиты детей</a:t>
            </a:r>
          </a:p>
        </p:txBody>
      </p:sp>
      <p:sp>
        <p:nvSpPr>
          <p:cNvPr id="202780" name="AutoShape 28"/>
          <p:cNvSpPr>
            <a:spLocks noChangeArrowheads="1"/>
          </p:cNvSpPr>
          <p:nvPr/>
        </p:nvSpPr>
        <p:spPr bwMode="auto">
          <a:xfrm>
            <a:off x="7270750" y="2852738"/>
            <a:ext cx="1693863" cy="1152525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/>
              <a:t>Тренинги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260350"/>
            <a:ext cx="7777162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ssandra"/>
                <a:cs typeface="Arial" charset="0"/>
              </a:rPr>
              <a:t>Школа гордится своим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ssandra"/>
                <a:cs typeface="Arial" charset="0"/>
              </a:rPr>
              <a:t>Волонтерским отрядом «Созвездие»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Активная деятельность Волонтерского отряда «Созвездие» широко известно не только в Орджоникидзевском районе, но и  в городе. Ежегодно отряд принимает участие в различных мероприятиях и конкурсах.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C:\Documents and Settings\Admin\Рабочий стол\Любимцевой\Детсад и администрация\_DSC0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97364">
            <a:off x="-58738" y="4624388"/>
            <a:ext cx="3460751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акция\SAM_2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4641">
            <a:off x="5603875" y="4354513"/>
            <a:ext cx="3694113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акция\SAM_2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4053">
            <a:off x="-420688" y="2760663"/>
            <a:ext cx="3740151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73904">
            <a:off x="5495925" y="2747963"/>
            <a:ext cx="41005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:\фотографии\Школьные\08.11.11\DSC_0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2636838"/>
            <a:ext cx="522128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Наши достижения: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2011 -2012 учебный  год</a:t>
            </a: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- Конкурс «Доброволец Екатеринбурга» первое место в районе, третье место в городе;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- Конкурс семейных видео – и слайд – фильмов «Истоки здоровья» - призовое место в районе;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- Конкурс «Профилактический олимп» - победитель городского уровня.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2012 -2013 учебный  год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- Победители конкурса уголков профилактики  «Здоровье  школьников 21 века»;</a:t>
            </a:r>
          </a:p>
          <a:p>
            <a:pPr>
              <a:buNone/>
            </a:pPr>
            <a:r>
              <a:rPr lang="ru-RU" dirty="0" smtClean="0"/>
              <a:t>- победители конкурса Профилактических  Программ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2013 -2014 учебный  год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Взаимодействие МБОУ СОШ №95 с социальными партнерами</a:t>
            </a:r>
          </a:p>
        </p:txBody>
      </p:sp>
      <p:sp>
        <p:nvSpPr>
          <p:cNvPr id="192515" name="Oval 3"/>
          <p:cNvSpPr>
            <a:spLocks noChangeArrowheads="1"/>
          </p:cNvSpPr>
          <p:nvPr/>
        </p:nvSpPr>
        <p:spPr bwMode="auto">
          <a:xfrm>
            <a:off x="179388" y="1484313"/>
            <a:ext cx="1692275" cy="1439862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663300"/>
                </a:solidFill>
                <a:latin typeface="Times New Roman" pitchFamily="18" charset="0"/>
              </a:rPr>
              <a:t>МБОУ ДОД ЦДЮ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663300"/>
                </a:solidFill>
                <a:latin typeface="Times New Roman" pitchFamily="18" charset="0"/>
              </a:rPr>
              <a:t>«Созвездие»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928794" y="2071678"/>
            <a:ext cx="1366838" cy="14398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Презентация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деятельности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клубов центра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«Созвездие»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4714876" y="3214686"/>
            <a:ext cx="1439862" cy="13668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Беседы с детьми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группы СОП,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Приглашение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в клубы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6143636" y="3857628"/>
            <a:ext cx="1439862" cy="14398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Посещение семей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несовершеннолетних,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находящихся в СОП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3286116" y="2643182"/>
            <a:ext cx="1441450" cy="14398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Психологические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консультации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для обучающихся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и родителей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7572397" y="4572008"/>
            <a:ext cx="1428759" cy="1368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Посещение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обучающимися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спектаклей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профилактической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направленности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в клубе «Визит»</a:t>
            </a:r>
          </a:p>
        </p:txBody>
      </p:sp>
      <p:pic>
        <p:nvPicPr>
          <p:cNvPr id="192521" name="Picture 4" descr="100_86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365625"/>
            <a:ext cx="309721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3708400" y="6381750"/>
            <a:ext cx="48581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«Создание позитивных дружеских отношений»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Взаимодействие МБОУ СОШ №95 </a:t>
            </a:r>
            <a:br>
              <a:rPr lang="ru-RU" sz="3600"/>
            </a:br>
            <a:r>
              <a:rPr lang="ru-RU" sz="3600"/>
              <a:t>с социальными партнерами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8713787" cy="811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000">
                <a:solidFill>
                  <a:srgbClr val="663300"/>
                </a:solidFill>
              </a:rPr>
              <a:t>ГБУ СОН СО «Центр социальной помощи семьи и детям»</a:t>
            </a:r>
          </a:p>
          <a:p>
            <a:pPr marL="342900" indent="-342900">
              <a:spcBef>
                <a:spcPct val="50000"/>
              </a:spcBef>
            </a:pPr>
            <a:endParaRPr lang="ru-RU" sz="2400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468313" y="1916113"/>
            <a:ext cx="8496300" cy="4752975"/>
          </a:xfrm>
          <a:prstGeom prst="rect">
            <a:avLst/>
          </a:prstGeom>
          <a:solidFill>
            <a:srgbClr val="996633">
              <a:alpha val="66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0647" name="AutoShape 7"/>
          <p:cNvSpPr>
            <a:spLocks noChangeArrowheads="1"/>
          </p:cNvSpPr>
          <p:nvPr/>
        </p:nvSpPr>
        <p:spPr bwMode="auto">
          <a:xfrm>
            <a:off x="684213" y="1989138"/>
            <a:ext cx="2447925" cy="4608512"/>
          </a:xfrm>
          <a:prstGeom prst="flowChartAlternateProcess">
            <a:avLst/>
          </a:prstGeom>
          <a:solidFill>
            <a:srgbClr val="C2FF85">
              <a:alpha val="66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0648" name="AutoShape 8"/>
          <p:cNvSpPr>
            <a:spLocks noChangeArrowheads="1"/>
          </p:cNvSpPr>
          <p:nvPr/>
        </p:nvSpPr>
        <p:spPr bwMode="auto">
          <a:xfrm>
            <a:off x="3563938" y="1989138"/>
            <a:ext cx="2447925" cy="4608512"/>
          </a:xfrm>
          <a:prstGeom prst="roundRect">
            <a:avLst>
              <a:gd name="adj" fmla="val 16667"/>
            </a:avLst>
          </a:prstGeom>
          <a:solidFill>
            <a:srgbClr val="C2FF85">
              <a:alpha val="6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0649" name="AutoShape 9"/>
          <p:cNvSpPr>
            <a:spLocks noChangeArrowheads="1"/>
          </p:cNvSpPr>
          <p:nvPr/>
        </p:nvSpPr>
        <p:spPr bwMode="auto">
          <a:xfrm>
            <a:off x="6443663" y="1989138"/>
            <a:ext cx="2447925" cy="4608512"/>
          </a:xfrm>
          <a:prstGeom prst="roundRect">
            <a:avLst>
              <a:gd name="adj" fmla="val 16667"/>
            </a:avLst>
          </a:prstGeom>
          <a:solidFill>
            <a:srgbClr val="C2FF85">
              <a:alpha val="6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0651" name="AutoShape 11"/>
          <p:cNvSpPr>
            <a:spLocks noChangeArrowheads="1"/>
          </p:cNvSpPr>
          <p:nvPr/>
        </p:nvSpPr>
        <p:spPr bwMode="auto">
          <a:xfrm>
            <a:off x="900113" y="2708275"/>
            <a:ext cx="2016125" cy="1439863"/>
          </a:xfrm>
          <a:prstGeom prst="roundRect">
            <a:avLst>
              <a:gd name="adj" fmla="val 16667"/>
            </a:avLst>
          </a:prstGeom>
          <a:solidFill>
            <a:srgbClr val="FFFF66">
              <a:alpha val="66000"/>
            </a:srgbClr>
          </a:solidFill>
          <a:ln w="9525" algn="ctr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Социальный патронаж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 семей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несовершеннолетних,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находящихся в СОП</a:t>
            </a:r>
          </a:p>
          <a:p>
            <a:pPr marL="342900" indent="-342900" algn="ctr"/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240652" name="AutoShape 12"/>
          <p:cNvSpPr>
            <a:spLocks noChangeArrowheads="1"/>
          </p:cNvSpPr>
          <p:nvPr/>
        </p:nvSpPr>
        <p:spPr bwMode="auto">
          <a:xfrm>
            <a:off x="3779838" y="2708275"/>
            <a:ext cx="2016125" cy="1439863"/>
          </a:xfrm>
          <a:prstGeom prst="roundRect">
            <a:avLst>
              <a:gd name="adj" fmla="val 16667"/>
            </a:avLst>
          </a:prstGeom>
          <a:solidFill>
            <a:srgbClr val="FFFF66">
              <a:alpha val="66000"/>
            </a:srgbClr>
          </a:solidFill>
          <a:ln w="9525" algn="ctr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600" dirty="0">
                <a:solidFill>
                  <a:srgbClr val="663300"/>
                </a:solidFill>
              </a:rPr>
              <a:t>Консультирование </a:t>
            </a:r>
          </a:p>
          <a:p>
            <a:pPr marL="342900" indent="-342900" algn="ctr"/>
            <a:r>
              <a:rPr lang="ru-RU" sz="1600" dirty="0">
                <a:solidFill>
                  <a:srgbClr val="663300"/>
                </a:solidFill>
              </a:rPr>
              <a:t>семей  </a:t>
            </a:r>
          </a:p>
          <a:p>
            <a:pPr marL="342900" indent="-342900" algn="ctr"/>
            <a:r>
              <a:rPr lang="ru-RU" sz="1600" dirty="0">
                <a:solidFill>
                  <a:srgbClr val="663300"/>
                </a:solidFill>
              </a:rPr>
              <a:t>детей по вопросам</a:t>
            </a:r>
          </a:p>
          <a:p>
            <a:pPr marL="342900" indent="-342900" algn="ctr"/>
            <a:r>
              <a:rPr lang="ru-RU" sz="1600" dirty="0">
                <a:solidFill>
                  <a:srgbClr val="663300"/>
                </a:solidFill>
              </a:rPr>
              <a:t> профилактики</a:t>
            </a:r>
          </a:p>
          <a:p>
            <a:pPr marL="342900" indent="-342900" algn="ctr"/>
            <a:r>
              <a:rPr lang="ru-RU" sz="1600" dirty="0">
                <a:solidFill>
                  <a:srgbClr val="663300"/>
                </a:solidFill>
              </a:rPr>
              <a:t> вредных привычек</a:t>
            </a:r>
          </a:p>
          <a:p>
            <a:pPr marL="342900" indent="-342900" algn="ctr"/>
            <a:endParaRPr lang="ru-RU" dirty="0"/>
          </a:p>
        </p:txBody>
      </p:sp>
      <p:sp>
        <p:nvSpPr>
          <p:cNvPr id="240653" name="AutoShape 13"/>
          <p:cNvSpPr>
            <a:spLocks noChangeArrowheads="1"/>
          </p:cNvSpPr>
          <p:nvPr/>
        </p:nvSpPr>
        <p:spPr bwMode="auto">
          <a:xfrm>
            <a:off x="6732588" y="2781300"/>
            <a:ext cx="2016125" cy="1439863"/>
          </a:xfrm>
          <a:prstGeom prst="roundRect">
            <a:avLst>
              <a:gd name="adj" fmla="val 16667"/>
            </a:avLst>
          </a:prstGeom>
          <a:solidFill>
            <a:srgbClr val="FFFF66">
              <a:alpha val="66000"/>
            </a:srgbClr>
          </a:solidFill>
          <a:ln w="9525" algn="ctr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Организация и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проведение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спортивно-оздоровительных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мероприятий по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профилактике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зависимостей</a:t>
            </a:r>
          </a:p>
        </p:txBody>
      </p:sp>
      <p:sp>
        <p:nvSpPr>
          <p:cNvPr id="240654" name="AutoShape 14"/>
          <p:cNvSpPr>
            <a:spLocks noChangeArrowheads="1"/>
          </p:cNvSpPr>
          <p:nvPr/>
        </p:nvSpPr>
        <p:spPr bwMode="auto">
          <a:xfrm>
            <a:off x="6804025" y="4868863"/>
            <a:ext cx="2016125" cy="1439862"/>
          </a:xfrm>
          <a:prstGeom prst="roundRect">
            <a:avLst>
              <a:gd name="adj" fmla="val 16667"/>
            </a:avLst>
          </a:prstGeom>
          <a:solidFill>
            <a:srgbClr val="FFFF66">
              <a:alpha val="66000"/>
            </a:srgbClr>
          </a:solidFill>
          <a:ln w="9525" algn="ctr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600" dirty="0" err="1">
                <a:solidFill>
                  <a:srgbClr val="663300"/>
                </a:solidFill>
              </a:rPr>
              <a:t>Профориентационная</a:t>
            </a:r>
            <a:r>
              <a:rPr lang="ru-RU" sz="1600" dirty="0">
                <a:solidFill>
                  <a:srgbClr val="663300"/>
                </a:solidFill>
              </a:rPr>
              <a:t> </a:t>
            </a:r>
          </a:p>
          <a:p>
            <a:pPr marL="342900" indent="-342900" algn="ctr"/>
            <a:r>
              <a:rPr lang="ru-RU" sz="1600" dirty="0">
                <a:solidFill>
                  <a:srgbClr val="663300"/>
                </a:solidFill>
              </a:rPr>
              <a:t>работа</a:t>
            </a:r>
          </a:p>
        </p:txBody>
      </p:sp>
      <p:sp>
        <p:nvSpPr>
          <p:cNvPr id="240655" name="AutoShape 15"/>
          <p:cNvSpPr>
            <a:spLocks noChangeArrowheads="1"/>
          </p:cNvSpPr>
          <p:nvPr/>
        </p:nvSpPr>
        <p:spPr bwMode="auto">
          <a:xfrm>
            <a:off x="3779838" y="5000636"/>
            <a:ext cx="2016125" cy="1381114"/>
          </a:xfrm>
          <a:prstGeom prst="roundRect">
            <a:avLst>
              <a:gd name="adj" fmla="val 16667"/>
            </a:avLst>
          </a:prstGeom>
          <a:solidFill>
            <a:srgbClr val="FFFF66">
              <a:alpha val="66000"/>
            </a:srgbClr>
          </a:solidFill>
          <a:ln w="9525" algn="ctr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Психолого-педагогическая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помощь всем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субъектам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образовательного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процесса</a:t>
            </a:r>
          </a:p>
          <a:p>
            <a:pPr marL="342900" indent="-342900" algn="ctr"/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240656" name="AutoShape 16"/>
          <p:cNvSpPr>
            <a:spLocks noChangeArrowheads="1"/>
          </p:cNvSpPr>
          <p:nvPr/>
        </p:nvSpPr>
        <p:spPr bwMode="auto">
          <a:xfrm>
            <a:off x="900113" y="4941888"/>
            <a:ext cx="2016125" cy="1439862"/>
          </a:xfrm>
          <a:prstGeom prst="roundRect">
            <a:avLst>
              <a:gd name="adj" fmla="val 16667"/>
            </a:avLst>
          </a:prstGeom>
          <a:solidFill>
            <a:srgbClr val="FFFF66">
              <a:alpha val="66000"/>
            </a:srgbClr>
          </a:solidFill>
          <a:ln w="9525" algn="ctr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Материальная помощь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нуждающимся семьям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через салон </a:t>
            </a:r>
          </a:p>
          <a:p>
            <a:pPr marL="342900" indent="-342900" algn="ctr"/>
            <a:r>
              <a:rPr lang="ru-RU" sz="1400" dirty="0">
                <a:solidFill>
                  <a:srgbClr val="663300"/>
                </a:solidFill>
              </a:rPr>
              <a:t>услуг «Надежда»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Спортивно-оздоровительные мероприятия совместно с «Центром социальной помощи </a:t>
            </a:r>
            <a:br>
              <a:rPr lang="ru-RU" sz="2800"/>
            </a:br>
            <a:r>
              <a:rPr lang="ru-RU" sz="2800"/>
              <a:t>семьи и детям»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     Соревнование по военно-прикладным видам спорта в музее военно-морского флота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5219700" y="5084763"/>
            <a:ext cx="3527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Урок мужества «Афганистан – незаживающая рана» в музее «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Шурави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»</a:t>
            </a:r>
          </a:p>
        </p:txBody>
      </p:sp>
      <p:pic>
        <p:nvPicPr>
          <p:cNvPr id="191493" name="Picture 5" descr="P1080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908425" cy="2932113"/>
          </a:xfrm>
          <a:prstGeom prst="rect">
            <a:avLst/>
          </a:prstGeom>
          <a:noFill/>
        </p:spPr>
      </p:pic>
      <p:pic>
        <p:nvPicPr>
          <p:cNvPr id="191494" name="Picture 6" descr="1367814516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997200"/>
            <a:ext cx="4103687" cy="3078163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Arial" charset="0"/>
              </a:rPr>
              <a:t>Цель: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643050"/>
            <a:ext cx="7643866" cy="45307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3600" dirty="0" smtClean="0"/>
              <a:t>      </a:t>
            </a:r>
            <a:r>
              <a:rPr lang="ru-RU" dirty="0" smtClean="0"/>
              <a:t>Представить систему работы ОУ по социализации детей и подростков в рамках профилактической деятельности ОУ на основе социального партнерства.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3" descr="foto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044825"/>
            <a:ext cx="6019800" cy="3813175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2532" name="AutoShape 4"/>
          <p:cNvSpPr>
            <a:spLocks noChangeArrowheads="1"/>
          </p:cNvSpPr>
          <p:nvPr/>
        </p:nvSpPr>
        <p:spPr bwMode="auto">
          <a:xfrm rot="756959">
            <a:off x="179388" y="4843383"/>
            <a:ext cx="2617787" cy="1293971"/>
          </a:xfrm>
          <a:prstGeom prst="wedgeRoundRectCallout">
            <a:avLst>
              <a:gd name="adj1" fmla="val 76065"/>
              <a:gd name="adj2" fmla="val 37630"/>
              <a:gd name="adj3" fmla="val 16667"/>
            </a:avLst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Совместное посещение 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семей несовершеннолетних,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находящихся в СОП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представителями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ТКДН и ЗП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924300" y="1125538"/>
            <a:ext cx="1997075" cy="1293971"/>
          </a:xfrm>
          <a:prstGeom prst="wedgeRoundRectCallout">
            <a:avLst>
              <a:gd name="adj1" fmla="val 59699"/>
              <a:gd name="adj2" fmla="val 211611"/>
              <a:gd name="adj3" fmla="val 16667"/>
            </a:avLst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и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проведение 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профилактических 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операций и акций</a:t>
            </a: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476375" y="1125538"/>
            <a:ext cx="1943100" cy="1191816"/>
          </a:xfrm>
          <a:prstGeom prst="wedgeRoundRectCallout">
            <a:avLst>
              <a:gd name="adj1" fmla="val 108986"/>
              <a:gd name="adj2" fmla="val 170125"/>
              <a:gd name="adj3" fmla="val 16667"/>
            </a:avLst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ТКДН и ЗП в работе совета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профилактики</a:t>
            </a:r>
          </a:p>
          <a:p>
            <a:pPr algn="ctr"/>
            <a:endParaRPr lang="en-US" sz="1600" dirty="0">
              <a:latin typeface="Times New Roman" pitchFamily="18" charset="0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 rot="573353">
            <a:off x="6372225" y="1214120"/>
            <a:ext cx="2284413" cy="1770698"/>
          </a:xfrm>
          <a:prstGeom prst="wedgeRoundRectCallout">
            <a:avLst>
              <a:gd name="adj1" fmla="val 43444"/>
              <a:gd name="adj2" fmla="val 113028"/>
              <a:gd name="adj3" fmla="val 16667"/>
            </a:avLst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Совместная работа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занятости и 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оздоровлению 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несовершеннолетних 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группы «риска» 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летний период</a:t>
            </a:r>
          </a:p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4743" name="Text Box 17"/>
          <p:cNvSpPr txBox="1">
            <a:spLocks noChangeArrowheads="1"/>
          </p:cNvSpPr>
          <p:nvPr/>
        </p:nvSpPr>
        <p:spPr bwMode="auto">
          <a:xfrm>
            <a:off x="2743200" y="3810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32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1619250" y="188913"/>
            <a:ext cx="6697663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Взаимодействие МБОУ СОШ №95 </a:t>
            </a:r>
            <a:b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социальными партнерами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 rot="756959">
            <a:off x="684213" y="2952949"/>
            <a:ext cx="1982787" cy="1191816"/>
          </a:xfrm>
          <a:prstGeom prst="wedgeRoundRectCallout">
            <a:avLst>
              <a:gd name="adj1" fmla="val 111421"/>
              <a:gd name="adj2" fmla="val 33931"/>
              <a:gd name="adj3" fmla="val 16667"/>
            </a:avLst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общественных 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Приемных</a:t>
            </a:r>
          </a:p>
          <a:p>
            <a:pPr algn="ctr"/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244747" name="WordArt 11"/>
          <p:cNvSpPr>
            <a:spLocks noChangeArrowheads="1" noChangeShapeType="1" noTextEdit="1"/>
          </p:cNvSpPr>
          <p:nvPr/>
        </p:nvSpPr>
        <p:spPr bwMode="auto">
          <a:xfrm>
            <a:off x="5148263" y="6021388"/>
            <a:ext cx="19145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ТКДН и ЗП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1" name="Picture 21" descr="PICT2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643182"/>
            <a:ext cx="2571768" cy="192882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45772" name="AutoShape 12"/>
          <p:cNvSpPr>
            <a:spLocks noChangeArrowheads="1"/>
          </p:cNvSpPr>
          <p:nvPr/>
        </p:nvSpPr>
        <p:spPr bwMode="auto">
          <a:xfrm>
            <a:off x="755650" y="1557338"/>
            <a:ext cx="7993063" cy="4895850"/>
          </a:xfrm>
          <a:custGeom>
            <a:avLst/>
            <a:gdLst>
              <a:gd name="G0" fmla="+- 888 0 0"/>
              <a:gd name="G1" fmla="+- 21600 0 888"/>
              <a:gd name="G2" fmla="+- 21600 0 88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8" y="10800"/>
                </a:moveTo>
                <a:cubicBezTo>
                  <a:pt x="888" y="16274"/>
                  <a:pt x="5326" y="20712"/>
                  <a:pt x="10800" y="20712"/>
                </a:cubicBezTo>
                <a:cubicBezTo>
                  <a:pt x="16274" y="20712"/>
                  <a:pt x="20712" y="16274"/>
                  <a:pt x="20712" y="10800"/>
                </a:cubicBezTo>
                <a:cubicBezTo>
                  <a:pt x="20712" y="5326"/>
                  <a:pt x="16274" y="888"/>
                  <a:pt x="10800" y="888"/>
                </a:cubicBezTo>
                <a:cubicBezTo>
                  <a:pt x="5326" y="888"/>
                  <a:pt x="888" y="5326"/>
                  <a:pt x="88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5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800" dirty="0"/>
              <a:t>Взаимодействие МБОУ СОШ №95 </a:t>
            </a:r>
            <a:br>
              <a:rPr lang="ru-RU" sz="2800" dirty="0"/>
            </a:br>
            <a:r>
              <a:rPr lang="ru-RU" sz="2800" dirty="0"/>
              <a:t>с социальными партнерами</a:t>
            </a:r>
          </a:p>
        </p:txBody>
      </p:sp>
      <p:sp>
        <p:nvSpPr>
          <p:cNvPr id="245770" name="Oval 10"/>
          <p:cNvSpPr>
            <a:spLocks noChangeArrowheads="1"/>
          </p:cNvSpPr>
          <p:nvPr/>
        </p:nvSpPr>
        <p:spPr bwMode="auto">
          <a:xfrm>
            <a:off x="6877050" y="1628775"/>
            <a:ext cx="2016125" cy="19431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Организация и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проведение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профилактической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работы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с учащимися,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состоящими на </a:t>
            </a:r>
          </a:p>
          <a:p>
            <a:pPr marL="342900" indent="-342900" algn="ctr"/>
            <a:r>
              <a:rPr lang="ru-RU" sz="1200" dirty="0" err="1">
                <a:solidFill>
                  <a:schemeClr val="tx2">
                    <a:lumMod val="75000"/>
                  </a:schemeClr>
                </a:solidFill>
              </a:rPr>
              <a:t>внутришкольном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учете</a:t>
            </a:r>
          </a:p>
          <a:p>
            <a:pPr marL="342900" indent="-342900" algn="ctr"/>
            <a:endParaRPr lang="ru-RU" dirty="0"/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3000364" y="4572008"/>
            <a:ext cx="3786214" cy="10002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ОДН ОП №15 </a:t>
            </a:r>
          </a:p>
          <a:p>
            <a:pPr marL="342900" indent="-34290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УМВД России по г.Екатеринбургу</a:t>
            </a:r>
          </a:p>
          <a:p>
            <a:pPr marL="342900" indent="-342900">
              <a:spcBef>
                <a:spcPct val="50000"/>
              </a:spcBef>
            </a:pP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245776" name="Oval 16"/>
          <p:cNvSpPr>
            <a:spLocks noChangeArrowheads="1"/>
          </p:cNvSpPr>
          <p:nvPr/>
        </p:nvSpPr>
        <p:spPr bwMode="auto">
          <a:xfrm>
            <a:off x="6804025" y="4581525"/>
            <a:ext cx="2016125" cy="19431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Проведение </a:t>
            </a:r>
          </a:p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профилактических </a:t>
            </a:r>
          </a:p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бесед с учащимися</a:t>
            </a:r>
          </a:p>
        </p:txBody>
      </p:sp>
      <p:sp>
        <p:nvSpPr>
          <p:cNvPr id="245777" name="Oval 17"/>
          <p:cNvSpPr>
            <a:spLocks noChangeArrowheads="1"/>
          </p:cNvSpPr>
          <p:nvPr/>
        </p:nvSpPr>
        <p:spPr bwMode="auto">
          <a:xfrm>
            <a:off x="3714744" y="5214950"/>
            <a:ext cx="2016125" cy="19431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Участие </a:t>
            </a:r>
          </a:p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в работе совета</a:t>
            </a:r>
          </a:p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профилактики</a:t>
            </a:r>
          </a:p>
        </p:txBody>
      </p:sp>
      <p:sp>
        <p:nvSpPr>
          <p:cNvPr id="245778" name="Oval 18"/>
          <p:cNvSpPr>
            <a:spLocks noChangeArrowheads="1"/>
          </p:cNvSpPr>
          <p:nvPr/>
        </p:nvSpPr>
        <p:spPr bwMode="auto">
          <a:xfrm>
            <a:off x="539750" y="4581525"/>
            <a:ext cx="2016125" cy="19431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Проверка учащихся </a:t>
            </a:r>
          </a:p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 месту жительства</a:t>
            </a:r>
          </a:p>
        </p:txBody>
      </p:sp>
      <p:sp>
        <p:nvSpPr>
          <p:cNvPr id="245779" name="Oval 19"/>
          <p:cNvSpPr>
            <a:spLocks noChangeArrowheads="1"/>
          </p:cNvSpPr>
          <p:nvPr/>
        </p:nvSpPr>
        <p:spPr bwMode="auto">
          <a:xfrm>
            <a:off x="468313" y="1773238"/>
            <a:ext cx="2016125" cy="19431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Выявление и </a:t>
            </a:r>
          </a:p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организация</a:t>
            </a:r>
          </a:p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совместной работы</a:t>
            </a:r>
          </a:p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с неблагополучными </a:t>
            </a:r>
          </a:p>
          <a:p>
            <a:pPr marL="342900" indent="-342900"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семьями</a:t>
            </a:r>
          </a:p>
          <a:p>
            <a:pPr marL="342900" indent="-342900" algn="ctr"/>
            <a:endParaRPr lang="ru-RU" dirty="0"/>
          </a:p>
        </p:txBody>
      </p:sp>
      <p:sp>
        <p:nvSpPr>
          <p:cNvPr id="245780" name="Oval 20"/>
          <p:cNvSpPr>
            <a:spLocks noChangeArrowheads="1"/>
          </p:cNvSpPr>
          <p:nvPr/>
        </p:nvSpPr>
        <p:spPr bwMode="auto">
          <a:xfrm>
            <a:off x="3708400" y="908050"/>
            <a:ext cx="2016125" cy="19431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Выявление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учащихся,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употребляющих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наркотические и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психотропные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вещества,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пиво и другую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алкогольную </a:t>
            </a:r>
          </a:p>
          <a:p>
            <a:pPr marL="342900" indent="-342900"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продукцию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Взаимодействие МБОУ СОШ №95 с социальными партнерами</a:t>
            </a:r>
          </a:p>
        </p:txBody>
      </p:sp>
      <p:sp>
        <p:nvSpPr>
          <p:cNvPr id="196612" name="Oval 4"/>
          <p:cNvSpPr>
            <a:spLocks noChangeArrowheads="1"/>
          </p:cNvSpPr>
          <p:nvPr/>
        </p:nvSpPr>
        <p:spPr bwMode="auto">
          <a:xfrm>
            <a:off x="3276600" y="2924175"/>
            <a:ext cx="2951163" cy="1728788"/>
          </a:xfrm>
          <a:prstGeom prst="ellipse">
            <a:avLst/>
          </a:prstGeom>
          <a:gradFill rotWithShape="1">
            <a:gsLst>
              <a:gs pos="0">
                <a:srgbClr val="916F11"/>
              </a:gs>
              <a:gs pos="100000">
                <a:srgbClr val="916F1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ФСКН России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по Свердловской области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395288" y="1700213"/>
            <a:ext cx="2663825" cy="2232025"/>
          </a:xfrm>
          <a:prstGeom prst="rect">
            <a:avLst/>
          </a:prstGeom>
          <a:gradFill rotWithShape="0">
            <a:gsLst>
              <a:gs pos="0">
                <a:srgbClr val="916F11"/>
              </a:gs>
              <a:gs pos="100000">
                <a:srgbClr val="916F1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Научно-исследовательская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деятельность по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профилактике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395288" y="4221163"/>
            <a:ext cx="2663825" cy="2232025"/>
          </a:xfrm>
          <a:prstGeom prst="rect">
            <a:avLst/>
          </a:prstGeom>
          <a:gradFill rotWithShape="0">
            <a:gsLst>
              <a:gs pos="0">
                <a:srgbClr val="916F11"/>
              </a:gs>
              <a:gs pos="100000">
                <a:srgbClr val="916F1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Беседы для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обучающихся,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педагогов и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родителей по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профилактике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зависимостей</a:t>
            </a: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6300788" y="1700213"/>
            <a:ext cx="2663825" cy="2232025"/>
          </a:xfrm>
          <a:prstGeom prst="rect">
            <a:avLst/>
          </a:prstGeom>
          <a:gradFill rotWithShape="0">
            <a:gsLst>
              <a:gs pos="0">
                <a:srgbClr val="916F11"/>
              </a:gs>
              <a:gs pos="100000">
                <a:srgbClr val="916F1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Областной конкурс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среди создателей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социальных роликов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антинаркотической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тематике и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Пропаганде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здорового образа жизни</a:t>
            </a: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6300788" y="4292600"/>
            <a:ext cx="2663825" cy="2232025"/>
          </a:xfrm>
          <a:prstGeom prst="rect">
            <a:avLst/>
          </a:prstGeom>
          <a:gradFill rotWithShape="0">
            <a:gsLst>
              <a:gs pos="0">
                <a:srgbClr val="916F11"/>
              </a:gs>
              <a:gs pos="100000">
                <a:srgbClr val="916F1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Конкурс на лучшую </a:t>
            </a:r>
          </a:p>
          <a:p>
            <a:pPr algn="ctr"/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антинаркотическую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листовку и лучшую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программу по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профилактике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наркомании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762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Реальные результаты и показатели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643050"/>
            <a:ext cx="821537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Адаптация в обществе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Осознанное отношение к здоровью, здоровый образ жизни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Профессиональное самоопределение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Активная жизненная позиция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Нивелирование возникших проблем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Достоверность информации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Расширение ресурсной базы профилактической работы ОУ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Arial" charset="0"/>
              </a:rPr>
              <a:t>Задачи:</a:t>
            </a: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500034" y="1500174"/>
            <a:ext cx="807249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приоритетные направления социализации обучающихся в рамках профилактической деятельности ОУ на основе социального партнерства;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предъявить механизм взаимодействия ОУ с социальными партнерами;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обосновать эффективность альтернативных направлений профилактической деятельности ОУ;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представить опыт взаимодействия семьи и школы в рамках позитивной профилактики обучающихся.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" charset="0"/>
              </a:rPr>
              <a:t>Социализация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8186766" cy="491650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1) Социализация</a:t>
            </a:r>
            <a:r>
              <a:rPr lang="ru-RU" sz="1600" dirty="0" smtClean="0"/>
              <a:t> - — процесс освоения человеком определенной системы знаний, норм и ценностей, позволяющих ему </a:t>
            </a:r>
            <a:r>
              <a:rPr lang="ru-RU" sz="1600" dirty="0" smtClean="0"/>
              <a:t>функционировать </a:t>
            </a:r>
            <a:r>
              <a:rPr lang="ru-RU" sz="1600" dirty="0" smtClean="0"/>
              <a:t>в качестве полноправного члена общества. </a:t>
            </a:r>
          </a:p>
          <a:p>
            <a:pPr>
              <a:buAutoNum type="arabicParenR"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2) Социализация</a:t>
            </a:r>
            <a:r>
              <a:rPr lang="ru-RU" sz="1600" dirty="0" smtClean="0"/>
              <a:t> - процесс становления личности путем усвоения основного комплекса духовных ценностей, выработанных человечествам; в более конкретном смысле усвоение человеком комплекса идей, ценностей, норм и т.д., свойственных данному обществу.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3) Социализация</a:t>
            </a:r>
            <a:r>
              <a:rPr lang="ru-RU" sz="1600" dirty="0" smtClean="0"/>
              <a:t> - - англ. </a:t>
            </a:r>
            <a:r>
              <a:rPr lang="ru-RU" sz="1600" dirty="0" err="1" smtClean="0"/>
              <a:t>socialization</a:t>
            </a:r>
            <a:r>
              <a:rPr lang="ru-RU" sz="1600" dirty="0" smtClean="0"/>
              <a:t>; нем. </a:t>
            </a:r>
            <a:r>
              <a:rPr lang="ru-RU" sz="1600" dirty="0" err="1" smtClean="0"/>
              <a:t>Sozialisierung</a:t>
            </a:r>
            <a:r>
              <a:rPr lang="ru-RU" sz="1600" dirty="0" smtClean="0"/>
              <a:t>. Процесс становления личности, усвоения индивидом ценностей, норм, установок, образцов поведения, присущих данному обществу, соц. группе. Различают С. первичную ( детство , подростковый возраст , юность ) и вторичную (зрелый возраст).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4) Социализация</a:t>
            </a:r>
            <a:r>
              <a:rPr lang="ru-RU" sz="1600" dirty="0" smtClean="0"/>
              <a:t> - - становление личности в процессе усвоения индивидом основного набора духовных ценностей, выработанных человечеством.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5) Социализация</a:t>
            </a:r>
            <a:r>
              <a:rPr lang="ru-RU" sz="1600" dirty="0" smtClean="0"/>
              <a:t> - - процесс , в ходе которого и с помощью которого люди обучаются приспосабливаться к социальным нормам , т.е. процесс, делающий возможным продолжение общества и передачу его культуры между поколениями.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Качественная характеристика контингента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ph type="tbl" idx="1"/>
          </p:nvPr>
        </p:nvGraphicFramePr>
        <p:xfrm>
          <a:off x="2000232" y="1428743"/>
          <a:ext cx="5286412" cy="5429256"/>
        </p:xfrm>
        <a:graphic>
          <a:graphicData uri="http://schemas.openxmlformats.org/drawingml/2006/table">
            <a:tbl>
              <a:tblPr/>
              <a:tblGrid>
                <a:gridCol w="4386750"/>
                <a:gridCol w="899662"/>
              </a:tblGrid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 учащихся на 01 сентября 2009 года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- сирот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опекаемых детей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воспитывающихся в неполных семьях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воспитывающихся в многодетных семьях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- мигрантов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находящихся в социально – опасном положении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находящихся в трудной жизненной ситуации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состоящих на внутришкольном учете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 на учете в группе «риска»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на учете в ПДН РУВД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второгодников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не посещающих ОУ без ув. причины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Систематически пропускают уроки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хронические заболевания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- инвалиды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семьях специалистов и служащих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семьях пенсионеров и неработающих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семьях рабочих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Малообеспеченные семьи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Кому необходима материальная помощь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Кому необходимо льготное питание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Испытывают трудности в средовой адаптации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Конфликтные дети с трудностями в общении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0" marR="53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Анализ школьной среды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1. Невысокий культурный и образовательный уровень родителей;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2. Малую заинтересованность родителей школьной жизнью и деятельностью ребенка в школе;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3. Недостаточное внимание к проблемам связанным со здоровьем;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4.  Падение жизненного уровня семей обучающихся;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5.  Нарастание социального неблагополучия семей;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6.  Негативные воздействия СМИ;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7.  Компьютерная зависимость обучающихся, пристрастие к игровым клубам;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8.  Наличие неуспевающих учащихся в параллели 5-9 классов;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.  Снижение мотивации к учебе у данной категории обучающихся;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9  Проблема пропуска уроков без уважительной причины у этих учащихся;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10.  Недостаточно высокий уровень воспитанности и социализации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3000" dirty="0" smtClean="0">
                <a:effectLst/>
                <a:latin typeface="+mj-lt"/>
              </a:rPr>
              <a:t>Снижение воспитательной функции семьи</a:t>
            </a:r>
          </a:p>
          <a:p>
            <a:r>
              <a:rPr lang="ru-RU" sz="3000" dirty="0" smtClean="0">
                <a:effectLst/>
              </a:rPr>
              <a:t>Снижение материальных возможностей родителей</a:t>
            </a:r>
          </a:p>
          <a:p>
            <a:r>
              <a:rPr lang="ru-RU" sz="3000" dirty="0" smtClean="0">
                <a:effectLst/>
              </a:rPr>
              <a:t>Увеличение количества слабоуспевающих учащихся</a:t>
            </a:r>
          </a:p>
          <a:p>
            <a:r>
              <a:rPr lang="ru-RU" sz="3000" dirty="0" smtClean="0">
                <a:effectLst/>
              </a:rPr>
              <a:t>Увеличение уровня агрессивности и конфликтности детей</a:t>
            </a:r>
            <a:endParaRPr lang="ru-RU" sz="3000" dirty="0" smtClean="0">
              <a:effectLst/>
              <a:latin typeface="Arial" charset="0"/>
            </a:endParaRPr>
          </a:p>
          <a:p>
            <a:pPr>
              <a:buNone/>
            </a:pPr>
            <a:endParaRPr lang="ru-RU" sz="3000" dirty="0" smtClean="0">
              <a:effectLst/>
            </a:endParaRPr>
          </a:p>
          <a:p>
            <a:endParaRPr lang="ru-RU" dirty="0" smtClean="0">
              <a:effectLst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Актуальные проблемы школы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31" name="Group 15"/>
          <p:cNvGraphicFramePr>
            <a:graphicFrameLocks noGrp="1"/>
          </p:cNvGraphicFramePr>
          <p:nvPr>
            <p:ph idx="4294967295"/>
          </p:nvPr>
        </p:nvGraphicFramePr>
        <p:xfrm>
          <a:off x="571472" y="857232"/>
          <a:ext cx="8181975" cy="5834634"/>
        </p:xfrm>
        <a:graphic>
          <a:graphicData uri="http://schemas.openxmlformats.org/drawingml/2006/table">
            <a:tbl>
              <a:tblPr/>
              <a:tblGrid>
                <a:gridCol w="3744912"/>
                <a:gridCol w="4437063"/>
              </a:tblGrid>
              <a:tr h="327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«Профессия»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Вузы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Колледжи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СнПО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МЦ «Диалог»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Завод им.Калинина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Завод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Пневмостроймашина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«Информация»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ТКДН и ЗП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ПДН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УрГПУ (пед.практика)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Педагогический колледж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Отдел образования и ИМЦ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БИЦ им.Горького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МЦ «Диалог»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«Форпост»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ИРРО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Воинская часть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ГБУ СОН СО (Центр соц. помощи семье и детям)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МБОУ ДОД ЦДЮ «Созвездие»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«Культура»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Школа художественных ремесел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Центр: «Тинейджер»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ДК «Лаврова»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Клубы центра «Созвездие»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«Здоровье»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ДГБ № 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Спортцентр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Рингс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Центр проблем детства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ДЮСШ №16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«Форпост»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МЦ «Диалог»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НДО ГБУЗ СО («Свердловская обл. клиническая психиатрическая больница»)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1604" y="142852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Внешние связи МБОУ СОШ № 95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8" name="Picture 8" descr="диал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2762250"/>
          </a:xfrm>
          <a:prstGeom prst="rect">
            <a:avLst/>
          </a:prstGeom>
          <a:noFill/>
        </p:spPr>
      </p:pic>
      <p:sp>
        <p:nvSpPr>
          <p:cNvPr id="199690" name="AutoShape 10"/>
          <p:cNvSpPr>
            <a:spLocks noChangeArrowheads="1"/>
          </p:cNvSpPr>
          <p:nvPr/>
        </p:nvSpPr>
        <p:spPr bwMode="auto">
          <a:xfrm>
            <a:off x="395288" y="3068638"/>
            <a:ext cx="2305050" cy="1368425"/>
          </a:xfrm>
          <a:prstGeom prst="roundRect">
            <a:avLst>
              <a:gd name="adj" fmla="val 16667"/>
            </a:avLst>
          </a:prstGeom>
          <a:solidFill>
            <a:srgbClr val="0033CC">
              <a:alpha val="6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Реализация городских </a:t>
            </a:r>
          </a:p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профилактических </a:t>
            </a:r>
          </a:p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проектов и программ</a:t>
            </a:r>
          </a:p>
        </p:txBody>
      </p:sp>
      <p:sp>
        <p:nvSpPr>
          <p:cNvPr id="199692" name="AutoShape 12"/>
          <p:cNvSpPr>
            <a:spLocks noChangeArrowheads="1"/>
          </p:cNvSpPr>
          <p:nvPr/>
        </p:nvSpPr>
        <p:spPr bwMode="auto">
          <a:xfrm>
            <a:off x="6588125" y="3068638"/>
            <a:ext cx="2305050" cy="1368425"/>
          </a:xfrm>
          <a:prstGeom prst="roundRect">
            <a:avLst>
              <a:gd name="adj" fmla="val 16667"/>
            </a:avLst>
          </a:prstGeom>
          <a:solidFill>
            <a:srgbClr val="0033CC">
              <a:alpha val="6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Участие в конкурсах </a:t>
            </a:r>
          </a:p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городского фестиваля </a:t>
            </a:r>
          </a:p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«Екатеринбург – </a:t>
            </a:r>
          </a:p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территория здоровья»</a:t>
            </a:r>
          </a:p>
        </p:txBody>
      </p:sp>
      <p:sp>
        <p:nvSpPr>
          <p:cNvPr id="199693" name="AutoShape 13"/>
          <p:cNvSpPr>
            <a:spLocks noChangeArrowheads="1"/>
          </p:cNvSpPr>
          <p:nvPr/>
        </p:nvSpPr>
        <p:spPr bwMode="auto">
          <a:xfrm>
            <a:off x="5076825" y="4941888"/>
            <a:ext cx="2305050" cy="1368425"/>
          </a:xfrm>
          <a:prstGeom prst="roundRect">
            <a:avLst>
              <a:gd name="adj" fmla="val 16667"/>
            </a:avLst>
          </a:prstGeom>
          <a:solidFill>
            <a:srgbClr val="0033CC">
              <a:alpha val="6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Индивидуальные </a:t>
            </a:r>
          </a:p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Консультации</a:t>
            </a:r>
          </a:p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 для учащихся, </a:t>
            </a:r>
          </a:p>
          <a:p>
            <a:pPr marL="342900" indent="-342900" algn="ctr"/>
            <a:r>
              <a:rPr lang="ru-RU">
                <a:solidFill>
                  <a:srgbClr val="FFCC00"/>
                </a:solidFill>
              </a:rPr>
              <a:t>педагогов и родителей</a:t>
            </a:r>
          </a:p>
        </p:txBody>
      </p:sp>
      <p:sp>
        <p:nvSpPr>
          <p:cNvPr id="199694" name="AutoShape 14"/>
          <p:cNvSpPr>
            <a:spLocks noChangeArrowheads="1"/>
          </p:cNvSpPr>
          <p:nvPr/>
        </p:nvSpPr>
        <p:spPr bwMode="auto">
          <a:xfrm>
            <a:off x="1979613" y="4941888"/>
            <a:ext cx="2305050" cy="1368425"/>
          </a:xfrm>
          <a:prstGeom prst="roundRect">
            <a:avLst>
              <a:gd name="adj" fmla="val 16667"/>
            </a:avLst>
          </a:prstGeom>
          <a:solidFill>
            <a:srgbClr val="0033CC">
              <a:alpha val="6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ru-RU" dirty="0">
              <a:solidFill>
                <a:srgbClr val="FFCC00"/>
              </a:solidFill>
            </a:endParaRPr>
          </a:p>
          <a:p>
            <a:pPr marL="342900" indent="-342900" algn="ctr"/>
            <a:r>
              <a:rPr lang="ru-RU" sz="1400" dirty="0">
                <a:solidFill>
                  <a:srgbClr val="FFCC00"/>
                </a:solidFill>
              </a:rPr>
              <a:t>Методические</a:t>
            </a:r>
          </a:p>
          <a:p>
            <a:pPr marL="342900" indent="-342900" algn="ctr"/>
            <a:r>
              <a:rPr lang="ru-RU" sz="1400" dirty="0">
                <a:solidFill>
                  <a:srgbClr val="FFCC00"/>
                </a:solidFill>
              </a:rPr>
              <a:t> рекомендации к проведению </a:t>
            </a:r>
          </a:p>
          <a:p>
            <a:pPr marL="342900" indent="-342900" algn="ctr"/>
            <a:r>
              <a:rPr lang="ru-RU" sz="1400" dirty="0">
                <a:solidFill>
                  <a:srgbClr val="FFCC00"/>
                </a:solidFill>
              </a:rPr>
              <a:t>Единых дней профилактики</a:t>
            </a:r>
          </a:p>
          <a:p>
            <a:pPr marL="342900" indent="-342900" algn="ctr"/>
            <a:r>
              <a:rPr lang="ru-RU" sz="1400" dirty="0">
                <a:solidFill>
                  <a:srgbClr val="FFCC00"/>
                </a:solidFill>
              </a:rPr>
              <a:t> и профилактических </a:t>
            </a:r>
          </a:p>
          <a:p>
            <a:pPr marL="342900" indent="-342900" algn="ctr"/>
            <a:r>
              <a:rPr lang="ru-RU" sz="1400" dirty="0">
                <a:solidFill>
                  <a:srgbClr val="FFCC00"/>
                </a:solidFill>
              </a:rPr>
              <a:t>акций</a:t>
            </a:r>
          </a:p>
          <a:p>
            <a:pPr marL="342900" indent="-342900" algn="ctr"/>
            <a:endParaRPr lang="ru-RU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2921</TotalTime>
  <Words>1373</Words>
  <Application>Microsoft Office PowerPoint</Application>
  <PresentationFormat>Экран (4:3)</PresentationFormat>
  <Paragraphs>349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Клен</vt:lpstr>
      <vt:lpstr>Городской семинар «Организационно – образовательная  система социализации детей и подростков в рамках профилактической деятельности ОУ на основе социального  партнерства» </vt:lpstr>
      <vt:lpstr>Цель:</vt:lpstr>
      <vt:lpstr>Задачи:</vt:lpstr>
      <vt:lpstr>Социализация</vt:lpstr>
      <vt:lpstr>Качественная характеристика контингента</vt:lpstr>
      <vt:lpstr>Анализ школьной среды</vt:lpstr>
      <vt:lpstr>Актуальные проблемы школы</vt:lpstr>
      <vt:lpstr>Слайд 8</vt:lpstr>
      <vt:lpstr>Слайд 9</vt:lpstr>
      <vt:lpstr>Работа с обучающимися:</vt:lpstr>
      <vt:lpstr>Работа с педагогами</vt:lpstr>
      <vt:lpstr>Работа с родителями</vt:lpstr>
      <vt:lpstr>Слайд 13</vt:lpstr>
      <vt:lpstr>Наши достижения:</vt:lpstr>
      <vt:lpstr>Наши достижения:</vt:lpstr>
      <vt:lpstr>Наши достижения:</vt:lpstr>
      <vt:lpstr>Взаимодействие МБОУ СОШ №95 с социальными партнерами</vt:lpstr>
      <vt:lpstr>Взаимодействие МБОУ СОШ №95  с социальными партнерами</vt:lpstr>
      <vt:lpstr>Спортивно-оздоровительные мероприятия совместно с «Центром социальной помощи  семьи и детям»</vt:lpstr>
      <vt:lpstr>Слайд 20</vt:lpstr>
      <vt:lpstr>Взаимодействие МБОУ СОШ №95  с социальными партнерами</vt:lpstr>
      <vt:lpstr>Взаимодействие МБОУ СОШ №95 с социальными партнерами</vt:lpstr>
      <vt:lpstr>Слайд 23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Завуч</cp:lastModifiedBy>
  <cp:revision>134</cp:revision>
  <dcterms:created xsi:type="dcterms:W3CDTF">2008-11-12T05:17:38Z</dcterms:created>
  <dcterms:modified xsi:type="dcterms:W3CDTF">2014-04-02T08:59:23Z</dcterms:modified>
</cp:coreProperties>
</file>