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8"/>
  </p:notesMasterIdLst>
  <p:sldIdLst>
    <p:sldId id="259" r:id="rId2"/>
    <p:sldId id="278" r:id="rId3"/>
    <p:sldId id="300" r:id="rId4"/>
    <p:sldId id="277" r:id="rId5"/>
    <p:sldId id="271" r:id="rId6"/>
    <p:sldId id="272" r:id="rId7"/>
    <p:sldId id="276" r:id="rId8"/>
    <p:sldId id="281" r:id="rId9"/>
    <p:sldId id="274" r:id="rId10"/>
    <p:sldId id="297" r:id="rId11"/>
    <p:sldId id="295" r:id="rId12"/>
    <p:sldId id="267" r:id="rId13"/>
    <p:sldId id="296" r:id="rId14"/>
    <p:sldId id="282" r:id="rId15"/>
    <p:sldId id="298" r:id="rId16"/>
    <p:sldId id="286" r:id="rId17"/>
    <p:sldId id="294" r:id="rId18"/>
    <p:sldId id="292" r:id="rId19"/>
    <p:sldId id="291" r:id="rId20"/>
    <p:sldId id="284" r:id="rId21"/>
    <p:sldId id="285" r:id="rId22"/>
    <p:sldId id="293" r:id="rId23"/>
    <p:sldId id="288" r:id="rId24"/>
    <p:sldId id="289" r:id="rId25"/>
    <p:sldId id="287" r:id="rId26"/>
    <p:sldId id="299" r:id="rId2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33CC33"/>
    <a:srgbClr val="99FF33"/>
    <a:srgbClr val="990000"/>
    <a:srgbClr val="663300"/>
    <a:srgbClr val="CC9900"/>
    <a:srgbClr val="66FF66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81" autoAdjust="0"/>
  </p:normalViewPr>
  <p:slideViewPr>
    <p:cSldViewPr>
      <p:cViewPr varScale="1">
        <p:scale>
          <a:sx n="65" d="100"/>
          <a:sy n="65" d="100"/>
        </p:scale>
        <p:origin x="-3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E7CAB7A-6CA4-416D-B12D-C38C01DED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65AC53-0D9B-448E-8E27-2956958E1C99}" type="slidenum">
              <a:rPr lang="ru-RU" smtClean="0"/>
              <a:pPr/>
              <a:t>1</a:t>
            </a:fld>
            <a:endParaRPr lang="ru-RU" dirty="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CAB7A-6CA4-416D-B12D-C38C01DED021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CAB7A-6CA4-416D-B12D-C38C01DED021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33147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01013" y="6245225"/>
            <a:ext cx="585787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C6AC1-F1E5-4B4D-8729-92A452F789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1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FBCA4-8DB7-4740-8F35-31CAF0382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58849-DB07-4F4C-8253-541130F39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EE67D-03D8-4F0A-91B2-BF9F5904A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4A1CF-95D8-45FA-B579-F103A235AA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1E6BC-1728-4EBF-8A23-53A9B8593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10FCC-AE45-415A-83BD-13174AD8F2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5C583-E70F-4727-A108-BD1DD86CA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028F0-32FD-41B2-8C6F-3F4EA82C3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CA425-9D13-449C-B815-7D6A9AF66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9104E-7A8E-461B-B09C-818B5E8CA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79725" y="64531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0763" y="6453188"/>
            <a:ext cx="539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B36ABA4-A6FB-45D0-B6D4-007123EED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onstantia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onstantia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onstantia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onstantia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844675"/>
            <a:ext cx="7772400" cy="3314700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/>
              <a:t>Основы менеджмента социального проектирования в общественных организациях образовательных учреждений</a:t>
            </a:r>
            <a:endParaRPr lang="ru-RU" sz="3600" b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9CE6586-2617-4E5E-ACBD-B374606F3AB6}" type="slidenum">
              <a:rPr lang="ru-RU" smtClean="0"/>
              <a:pPr/>
              <a:t>1</a:t>
            </a:fld>
            <a:endParaRPr lang="ru-RU" dirty="0" smtClean="0"/>
          </a:p>
        </p:txBody>
      </p:sp>
      <p:pic>
        <p:nvPicPr>
          <p:cNvPr id="3077" name="Рисунок 4" descr="http://sosenskoe-omsu.ru/upload/iblock/5ad/electronnaya_kar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813"/>
            <a:ext cx="24114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http://kononchuk.umi.ru/images/cms/data/7884924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332656"/>
            <a:ext cx="2195736" cy="15841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64088" y="609329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+mj-lt"/>
              </a:rPr>
              <a:t>МБОУ СОШ   95   2016г.</a:t>
            </a:r>
            <a:endParaRPr lang="ru-RU" b="1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028F0-32FD-41B2-8C6F-3F4EA82C3A4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55576" y="260648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tx2"/>
                </a:solidFill>
              </a:rPr>
              <a:t>Фандрайзинг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67544" y="1772816"/>
            <a:ext cx="4283968" cy="23083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cs typeface="Arial" pitchFamily="34" charset="0"/>
              </a:rPr>
              <a:t>процесс привлечения внешних ресурсов, необходимых для реализации какой-либо задачи, выполнения проекта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5123" name="Picture 3" descr="http://static9.depositphotos.com/1278120/1158/i/950/depositphotos_11582986-3D-Man-carrying-mon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212976"/>
            <a:ext cx="2736304" cy="2736304"/>
          </a:xfrm>
          <a:prstGeom prst="rect">
            <a:avLst/>
          </a:prstGeom>
          <a:noFill/>
        </p:spPr>
      </p:pic>
      <p:pic>
        <p:nvPicPr>
          <p:cNvPr id="5125" name="Picture 5" descr="http://toddscottmiller.com/wp-content/uploads/2015/10/IMG_002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32656"/>
            <a:ext cx="2962300" cy="2126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5364088" y="1412776"/>
            <a:ext cx="1584176" cy="7386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Единый план </a:t>
            </a:r>
          </a:p>
          <a:p>
            <a:pPr algn="ctr"/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проектов</a:t>
            </a:r>
          </a:p>
          <a:p>
            <a:pPr algn="ctr"/>
            <a:endParaRPr lang="ru-RU" sz="1400" dirty="0">
              <a:solidFill>
                <a:schemeClr val="accent4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327685" name="Text Box 5"/>
          <p:cNvSpPr txBox="1">
            <a:spLocks noChangeArrowheads="1"/>
          </p:cNvSpPr>
          <p:nvPr/>
        </p:nvSpPr>
        <p:spPr bwMode="auto">
          <a:xfrm>
            <a:off x="1600200" y="228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>
              <a:latin typeface="Times New Roman" pitchFamily="18" charset="0"/>
            </a:endParaRP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611560" y="1412776"/>
            <a:ext cx="1269899" cy="7386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Единая </a:t>
            </a:r>
          </a:p>
          <a:p>
            <a:pPr algn="ctr"/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проектная</a:t>
            </a:r>
          </a:p>
          <a:p>
            <a:pPr algn="ctr"/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команда</a:t>
            </a:r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2987824" y="1412776"/>
            <a:ext cx="1654620" cy="7386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Единая </a:t>
            </a:r>
          </a:p>
          <a:p>
            <a:pPr algn="ctr"/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проектная</a:t>
            </a:r>
          </a:p>
          <a:p>
            <a:pPr algn="ctr"/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терминология</a:t>
            </a:r>
          </a:p>
        </p:txBody>
      </p:sp>
      <p:sp>
        <p:nvSpPr>
          <p:cNvPr id="10249" name="Text Box 10"/>
          <p:cNvSpPr txBox="1">
            <a:spLocks noChangeArrowheads="1"/>
          </p:cNvSpPr>
          <p:nvPr/>
        </p:nvSpPr>
        <p:spPr bwMode="auto">
          <a:xfrm>
            <a:off x="7020272" y="1412776"/>
            <a:ext cx="1584176" cy="7386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Процедуры </a:t>
            </a:r>
          </a:p>
          <a:p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управления</a:t>
            </a:r>
            <a:endParaRPr lang="ru-RU" sz="1400" b="1" dirty="0">
              <a:solidFill>
                <a:schemeClr val="accent4">
                  <a:lumMod val="75000"/>
                </a:schemeClr>
              </a:solidFill>
              <a:latin typeface="Verdana" pitchFamily="34" charset="0"/>
            </a:endParaRPr>
          </a:p>
          <a:p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проектами</a:t>
            </a:r>
            <a:endParaRPr lang="ru-RU" sz="1400" b="1" dirty="0">
              <a:solidFill>
                <a:schemeClr val="accent4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10251" name="Text Box 12"/>
          <p:cNvSpPr txBox="1">
            <a:spLocks noChangeArrowheads="1"/>
          </p:cNvSpPr>
          <p:nvPr/>
        </p:nvSpPr>
        <p:spPr bwMode="auto">
          <a:xfrm>
            <a:off x="250825" y="63579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>
              <a:latin typeface="Times New Roman" pitchFamily="18" charset="0"/>
            </a:endParaRPr>
          </a:p>
        </p:txBody>
      </p:sp>
      <p:sp>
        <p:nvSpPr>
          <p:cNvPr id="327693" name="AutoShape 13"/>
          <p:cNvSpPr>
            <a:spLocks noChangeArrowheads="1"/>
          </p:cNvSpPr>
          <p:nvPr/>
        </p:nvSpPr>
        <p:spPr bwMode="auto">
          <a:xfrm>
            <a:off x="251520" y="3501008"/>
            <a:ext cx="1944216" cy="2736304"/>
          </a:xfrm>
          <a:prstGeom prst="upArrowCallout">
            <a:avLst>
              <a:gd name="adj1" fmla="val 15231"/>
              <a:gd name="adj2" fmla="val 21194"/>
              <a:gd name="adj3" fmla="val 14296"/>
              <a:gd name="adj4" fmla="val 85417"/>
            </a:avLst>
          </a:pr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2400" b="0">
              <a:latin typeface="Times New Roman" pitchFamily="18" charset="0"/>
            </a:endParaRPr>
          </a:p>
        </p:txBody>
      </p:sp>
      <p:sp>
        <p:nvSpPr>
          <p:cNvPr id="327694" name="AutoShape 14"/>
          <p:cNvSpPr>
            <a:spLocks noChangeArrowheads="1"/>
          </p:cNvSpPr>
          <p:nvPr/>
        </p:nvSpPr>
        <p:spPr bwMode="auto">
          <a:xfrm>
            <a:off x="2843808" y="3501008"/>
            <a:ext cx="1944216" cy="2736304"/>
          </a:xfrm>
          <a:prstGeom prst="upArrowCallout">
            <a:avLst>
              <a:gd name="adj1" fmla="val 20685"/>
              <a:gd name="adj2" fmla="val 20185"/>
              <a:gd name="adj3" fmla="val 15445"/>
              <a:gd name="adj4" fmla="val 85417"/>
            </a:avLst>
          </a:pr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2400" b="0">
              <a:latin typeface="Times New Roman" pitchFamily="18" charset="0"/>
            </a:endParaRPr>
          </a:p>
        </p:txBody>
      </p:sp>
      <p:sp>
        <p:nvSpPr>
          <p:cNvPr id="327695" name="AutoShape 15"/>
          <p:cNvSpPr>
            <a:spLocks noChangeArrowheads="1"/>
          </p:cNvSpPr>
          <p:nvPr/>
        </p:nvSpPr>
        <p:spPr bwMode="auto">
          <a:xfrm>
            <a:off x="5148064" y="3501008"/>
            <a:ext cx="3786187" cy="2736304"/>
          </a:xfrm>
          <a:prstGeom prst="upArrowCallout">
            <a:avLst>
              <a:gd name="adj1" fmla="val 9958"/>
              <a:gd name="adj2" fmla="val 14237"/>
              <a:gd name="adj3" fmla="val 9630"/>
              <a:gd name="adj4" fmla="val 85417"/>
            </a:avLst>
          </a:pr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2400" b="0">
              <a:latin typeface="Times New Roman" pitchFamily="18" charset="0"/>
            </a:endParaRPr>
          </a:p>
        </p:txBody>
      </p:sp>
      <p:sp>
        <p:nvSpPr>
          <p:cNvPr id="10255" name="Text Box 16"/>
          <p:cNvSpPr txBox="1">
            <a:spLocks noChangeArrowheads="1"/>
          </p:cNvSpPr>
          <p:nvPr/>
        </p:nvSpPr>
        <p:spPr bwMode="auto">
          <a:xfrm>
            <a:off x="2843808" y="4005064"/>
            <a:ext cx="1944216" cy="201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ebdings" pitchFamily="18" charset="2"/>
              <a:buChar char="2"/>
            </a:pP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Проектный глоссарий</a:t>
            </a:r>
          </a:p>
          <a:p>
            <a:pPr>
              <a:buFont typeface="Webdings" pitchFamily="18" charset="2"/>
              <a:buChar char="2"/>
            </a:pPr>
            <a:endParaRPr lang="ru-RU" sz="1200" b="1" dirty="0">
              <a:solidFill>
                <a:schemeClr val="accent4">
                  <a:lumMod val="75000"/>
                </a:schemeClr>
              </a:solidFill>
              <a:latin typeface="Verdana" pitchFamily="34" charset="0"/>
            </a:endParaRPr>
          </a:p>
          <a:p>
            <a:pPr>
              <a:buFont typeface="Webdings" pitchFamily="18" charset="2"/>
              <a:buChar char="2"/>
            </a:pP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Типовые формы и шаблоны для проектной деятельности </a:t>
            </a:r>
          </a:p>
          <a:p>
            <a:pPr>
              <a:buFont typeface="Webdings" pitchFamily="18" charset="2"/>
              <a:buChar char="2"/>
            </a:pPr>
            <a:endParaRPr lang="ru-RU" sz="1200" b="1" dirty="0">
              <a:solidFill>
                <a:schemeClr val="accent4">
                  <a:lumMod val="75000"/>
                </a:schemeClr>
              </a:solidFill>
              <a:latin typeface="Verdana" pitchFamily="34" charset="0"/>
            </a:endParaRPr>
          </a:p>
          <a:p>
            <a:pPr>
              <a:buFont typeface="Webdings" pitchFamily="18" charset="2"/>
              <a:buChar char="2"/>
            </a:pP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Архив примеров проектов</a:t>
            </a:r>
          </a:p>
        </p:txBody>
      </p:sp>
      <p:sp>
        <p:nvSpPr>
          <p:cNvPr id="10256" name="Text Box 17"/>
          <p:cNvSpPr txBox="1">
            <a:spLocks noChangeArrowheads="1"/>
          </p:cNvSpPr>
          <p:nvPr/>
        </p:nvSpPr>
        <p:spPr bwMode="auto">
          <a:xfrm>
            <a:off x="5220072" y="4005064"/>
            <a:ext cx="36576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ebdings" pitchFamily="18" charset="2"/>
              <a:buChar char="2"/>
            </a:pP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Система проектных управленческих процедур</a:t>
            </a:r>
          </a:p>
          <a:p>
            <a:pPr>
              <a:buFont typeface="Webdings" pitchFamily="18" charset="2"/>
              <a:buChar char="2"/>
            </a:pPr>
            <a:endParaRPr lang="ru-RU" sz="1200" b="1" dirty="0">
              <a:solidFill>
                <a:schemeClr val="accent4">
                  <a:lumMod val="75000"/>
                </a:schemeClr>
              </a:solidFill>
              <a:latin typeface="Verdana" pitchFamily="34" charset="0"/>
            </a:endParaRPr>
          </a:p>
          <a:p>
            <a:pPr>
              <a:buFont typeface="Webdings" pitchFamily="18" charset="2"/>
              <a:buChar char="2"/>
            </a:pP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Стандарты подготовки, принятия и контроля исполнения управленческих решений по проектной деятельности</a:t>
            </a:r>
          </a:p>
          <a:p>
            <a:pPr>
              <a:buFont typeface="Webdings" pitchFamily="18" charset="2"/>
              <a:buChar char="2"/>
            </a:pPr>
            <a:endParaRPr lang="ru-RU" sz="1200" b="1" dirty="0">
              <a:solidFill>
                <a:schemeClr val="accent4">
                  <a:lumMod val="75000"/>
                </a:schemeClr>
              </a:solidFill>
              <a:latin typeface="Verdana" pitchFamily="34" charset="0"/>
            </a:endParaRPr>
          </a:p>
          <a:p>
            <a:pPr>
              <a:buFont typeface="Webdings" pitchFamily="18" charset="2"/>
              <a:buChar char="2"/>
            </a:pP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Информационная система управления проектами</a:t>
            </a:r>
          </a:p>
        </p:txBody>
      </p:sp>
      <p:sp>
        <p:nvSpPr>
          <p:cNvPr id="10257" name="Text Box 18"/>
          <p:cNvSpPr txBox="1">
            <a:spLocks noChangeArrowheads="1"/>
          </p:cNvSpPr>
          <p:nvPr/>
        </p:nvSpPr>
        <p:spPr bwMode="auto">
          <a:xfrm>
            <a:off x="323528" y="4005064"/>
            <a:ext cx="2286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ebdings" pitchFamily="18" charset="2"/>
              <a:buChar char="2"/>
            </a:pP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Команда проекта</a:t>
            </a:r>
          </a:p>
          <a:p>
            <a:pPr>
              <a:buFont typeface="Webdings" pitchFamily="18" charset="2"/>
              <a:buChar char="2"/>
            </a:pPr>
            <a:endParaRPr lang="ru-RU" sz="800" b="1" dirty="0">
              <a:solidFill>
                <a:schemeClr val="accent4">
                  <a:lumMod val="75000"/>
                </a:schemeClr>
              </a:solidFill>
              <a:latin typeface="Verdana" pitchFamily="34" charset="0"/>
            </a:endParaRPr>
          </a:p>
          <a:p>
            <a:pPr>
              <a:buFont typeface="Webdings" pitchFamily="18" charset="2"/>
              <a:buChar char="2"/>
            </a:pP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Проектно-ориентированная культура</a:t>
            </a:r>
          </a:p>
          <a:p>
            <a:pPr>
              <a:buFont typeface="Webdings" pitchFamily="18" charset="2"/>
              <a:buChar char="2"/>
            </a:pPr>
            <a:endParaRPr lang="ru-RU" sz="800" b="1" dirty="0">
              <a:solidFill>
                <a:schemeClr val="accent4">
                  <a:lumMod val="75000"/>
                </a:schemeClr>
              </a:solidFill>
              <a:latin typeface="Verdana" pitchFamily="34" charset="0"/>
            </a:endParaRPr>
          </a:p>
          <a:p>
            <a:pPr>
              <a:buFont typeface="Webdings" pitchFamily="18" charset="2"/>
              <a:buNone/>
            </a:pPr>
            <a:endParaRPr lang="ru-RU" sz="800" b="1" dirty="0">
              <a:solidFill>
                <a:schemeClr val="accent4">
                  <a:lumMod val="75000"/>
                </a:schemeClr>
              </a:solidFill>
              <a:latin typeface="Verdana" pitchFamily="34" charset="0"/>
            </a:endParaRPr>
          </a:p>
          <a:p>
            <a:pPr>
              <a:buFont typeface="Webdings" pitchFamily="18" charset="2"/>
              <a:buChar char="2"/>
            </a:pP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Типовая организационная структура проекта</a:t>
            </a:r>
          </a:p>
        </p:txBody>
      </p:sp>
      <p:sp>
        <p:nvSpPr>
          <p:cNvPr id="10258" name="Rectangle 19"/>
          <p:cNvSpPr>
            <a:spLocks noChangeArrowheads="1"/>
          </p:cNvSpPr>
          <p:nvPr/>
        </p:nvSpPr>
        <p:spPr bwMode="white">
          <a:xfrm>
            <a:off x="179512" y="188912"/>
            <a:ext cx="8784976" cy="863824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eaLnBrk="1" hangingPunct="1"/>
            <a:r>
              <a:rPr lang="ru-RU" sz="2800" b="1" dirty="0" smtClean="0">
                <a:solidFill>
                  <a:schemeClr val="tx2"/>
                </a:solidFill>
                <a:latin typeface="+mj-lt"/>
              </a:rPr>
              <a:t>Результат проекта: положительное изменение ближайшего будущего</a:t>
            </a:r>
            <a:endParaRPr lang="ru-RU" sz="28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056" name="Picture 8" descr="http://www.istatistikturkiye.com/images/hizmet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326378"/>
            <a:ext cx="1944216" cy="1093622"/>
          </a:xfrm>
          <a:prstGeom prst="rect">
            <a:avLst/>
          </a:prstGeom>
          <a:noFill/>
        </p:spPr>
      </p:pic>
      <p:pic>
        <p:nvPicPr>
          <p:cNvPr id="2060" name="Picture 12" descr="http://pre00.deviantart.net/b5e6/th/pre/f/2013/334/e/f/reading_improvement_by_homeworkly-d6w6ra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348880"/>
            <a:ext cx="1079635" cy="1072414"/>
          </a:xfrm>
          <a:prstGeom prst="rect">
            <a:avLst/>
          </a:prstGeom>
          <a:noFill/>
        </p:spPr>
      </p:pic>
      <p:pic>
        <p:nvPicPr>
          <p:cNvPr id="2064" name="Picture 16" descr="http://propellerhead.ucoz.ru/_ph/33/3830349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348880"/>
            <a:ext cx="1512168" cy="1134126"/>
          </a:xfrm>
          <a:prstGeom prst="rect">
            <a:avLst/>
          </a:prstGeom>
          <a:noFill/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028F0-32FD-41B2-8C6F-3F4EA82C3A4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975"/>
            <a:ext cx="9144000" cy="1143000"/>
          </a:xfrm>
        </p:spPr>
        <p:txBody>
          <a:bodyPr/>
          <a:lstStyle/>
          <a:p>
            <a:pPr algn="l" eaLnBrk="1" hangingPunct="1"/>
            <a:r>
              <a:rPr lang="ru-RU" sz="3200" b="1" dirty="0" smtClean="0">
                <a:solidFill>
                  <a:schemeClr val="tx2"/>
                </a:solidFill>
              </a:rPr>
              <a:t> Эффективная организация деятельности</a:t>
            </a:r>
          </a:p>
        </p:txBody>
      </p:sp>
      <p:sp>
        <p:nvSpPr>
          <p:cNvPr id="134148" name="AutoShape 4"/>
          <p:cNvSpPr>
            <a:spLocks noChangeArrowheads="1"/>
          </p:cNvSpPr>
          <p:nvPr/>
        </p:nvSpPr>
        <p:spPr bwMode="auto">
          <a:xfrm>
            <a:off x="971600" y="1412776"/>
            <a:ext cx="3960440" cy="100811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Организационные методы 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chemeClr val="tx2"/>
                </a:solidFill>
              </a:rPr>
              <a:t>установление </a:t>
            </a:r>
            <a:r>
              <a:rPr lang="ru-RU" b="1" dirty="0">
                <a:solidFill>
                  <a:schemeClr val="tx2"/>
                </a:solidFill>
              </a:rPr>
              <a:t>связей и </a:t>
            </a:r>
          </a:p>
          <a:p>
            <a:pPr>
              <a:defRPr/>
            </a:pPr>
            <a:r>
              <a:rPr lang="ru-RU" b="1" dirty="0">
                <a:solidFill>
                  <a:schemeClr val="tx2"/>
                </a:solidFill>
              </a:rPr>
              <a:t>отношений между </a:t>
            </a:r>
            <a:r>
              <a:rPr lang="ru-RU" b="1" dirty="0" smtClean="0">
                <a:solidFill>
                  <a:schemeClr val="tx2"/>
                </a:solidFill>
              </a:rPr>
              <a:t>волонтерами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323528" y="2564904"/>
            <a:ext cx="5040560" cy="17281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b="1" dirty="0">
                <a:solidFill>
                  <a:srgbClr val="C00000"/>
                </a:solidFill>
                <a:latin typeface="+mj-lt"/>
              </a:rPr>
              <a:t>Административные методы 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–</a:t>
            </a:r>
            <a:r>
              <a:rPr lang="ru-RU" b="1" dirty="0" smtClean="0">
                <a:solidFill>
                  <a:schemeClr val="tx2"/>
                </a:solidFill>
                <a:latin typeface="+mj-lt"/>
              </a:rPr>
              <a:t>управление  на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+mj-lt"/>
              </a:rPr>
              <a:t>основе </a:t>
            </a:r>
            <a:r>
              <a:rPr lang="ru-RU" b="1" dirty="0">
                <a:solidFill>
                  <a:schemeClr val="tx2"/>
                </a:solidFill>
                <a:latin typeface="+mj-lt"/>
              </a:rPr>
              <a:t>приказов, </a:t>
            </a:r>
            <a:r>
              <a:rPr lang="ru-RU" b="1" dirty="0" smtClean="0">
                <a:solidFill>
                  <a:schemeClr val="tx2"/>
                </a:solidFill>
                <a:latin typeface="+mj-lt"/>
              </a:rPr>
              <a:t>распоряжений, 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+mj-lt"/>
              </a:rPr>
              <a:t>конкретных заданий : 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+mj-lt"/>
              </a:rPr>
              <a:t>           обязательное –предписание</a:t>
            </a:r>
            <a:r>
              <a:rPr lang="ru-RU" b="1" dirty="0">
                <a:solidFill>
                  <a:schemeClr val="tx2"/>
                </a:solidFill>
                <a:latin typeface="+mj-lt"/>
              </a:rPr>
              <a:t>, </a:t>
            </a:r>
            <a:endParaRPr lang="ru-RU" b="1" dirty="0" smtClean="0">
              <a:solidFill>
                <a:schemeClr val="tx2"/>
              </a:solidFill>
              <a:latin typeface="+mj-lt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+mj-lt"/>
              </a:rPr>
              <a:t>          согласованное - компромисс, </a:t>
            </a:r>
            <a:endParaRPr lang="ru-RU" b="1" dirty="0">
              <a:solidFill>
                <a:schemeClr val="tx2"/>
              </a:solidFill>
              <a:latin typeface="+mj-lt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+mj-lt"/>
              </a:rPr>
              <a:t>          рекомендации  - совет.</a:t>
            </a:r>
            <a:endParaRPr lang="ru-RU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4150" name="AutoShape 6"/>
          <p:cNvSpPr>
            <a:spLocks noChangeArrowheads="1"/>
          </p:cNvSpPr>
          <p:nvPr/>
        </p:nvSpPr>
        <p:spPr bwMode="auto">
          <a:xfrm>
            <a:off x="3059832" y="4437112"/>
            <a:ext cx="3312368" cy="86409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+mj-lt"/>
              </a:rPr>
              <a:t>М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етоды  стимулирования–</a:t>
            </a:r>
          </a:p>
          <a:p>
            <a:pPr>
              <a:defRPr/>
            </a:pPr>
            <a:r>
              <a:rPr lang="ru-RU" b="1" dirty="0" smtClean="0">
                <a:solidFill>
                  <a:schemeClr val="tx2"/>
                </a:solidFill>
                <a:latin typeface="+mj-lt"/>
              </a:rPr>
              <a:t>материальное  и моральное</a:t>
            </a:r>
          </a:p>
          <a:p>
            <a:pPr>
              <a:defRPr/>
            </a:pPr>
            <a:r>
              <a:rPr lang="ru-RU" b="1" dirty="0" smtClean="0">
                <a:solidFill>
                  <a:schemeClr val="tx2"/>
                </a:solidFill>
                <a:latin typeface="+mj-lt"/>
              </a:rPr>
              <a:t>стимулирование</a:t>
            </a:r>
            <a:r>
              <a:rPr lang="ru-RU" b="1" dirty="0" smtClean="0">
                <a:solidFill>
                  <a:schemeClr val="tx2"/>
                </a:solidFill>
              </a:rPr>
              <a:t>.  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4139952" y="5301208"/>
            <a:ext cx="4680519" cy="936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b="1" dirty="0">
                <a:solidFill>
                  <a:srgbClr val="C00000"/>
                </a:solidFill>
                <a:latin typeface="+mj-lt"/>
              </a:rPr>
              <a:t>Психологические методы 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–</a:t>
            </a:r>
            <a:endParaRPr lang="ru-RU" b="1" dirty="0">
              <a:solidFill>
                <a:srgbClr val="C00000"/>
              </a:solidFill>
              <a:latin typeface="+mj-lt"/>
            </a:endParaRPr>
          </a:p>
          <a:p>
            <a:r>
              <a:rPr lang="ru-RU" b="1" dirty="0">
                <a:solidFill>
                  <a:schemeClr val="tx2"/>
                </a:solidFill>
                <a:latin typeface="+mj-lt"/>
              </a:rPr>
              <a:t>формирование благоприятного </a:t>
            </a:r>
            <a:r>
              <a:rPr lang="ru-RU" b="1" dirty="0" smtClean="0">
                <a:solidFill>
                  <a:schemeClr val="tx2"/>
                </a:solidFill>
                <a:latin typeface="+mj-lt"/>
              </a:rPr>
              <a:t>климата</a:t>
            </a:r>
            <a:r>
              <a:rPr lang="ru-RU" b="1" dirty="0" smtClean="0">
                <a:solidFill>
                  <a:schemeClr val="tx2"/>
                </a:solidFill>
              </a:rPr>
              <a:t>,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 повышение статуса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8" name="Рисунок 7" descr="http://plexus-go.com/wp-content/uploads/2014/04/bir_tea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53136"/>
            <a:ext cx="309634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smallbiztechnology.com/wp-content/uploads/2013/09/image-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412776"/>
            <a:ext cx="1800201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EE67D-03D8-4F0A-91B2-BF9F5904AE26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19458" name="Picture 2" descr="http://jorjan.do.am/_ph/39/446043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2852936"/>
            <a:ext cx="1872208" cy="21678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5652120" y="1772816"/>
            <a:ext cx="2736304" cy="28083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323528" y="1700808"/>
            <a:ext cx="4896544" cy="45365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028F0-32FD-41B2-8C6F-3F4EA82C3A4A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3528" y="404664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+mj-lt"/>
              </a:rPr>
              <a:t>Риски</a:t>
            </a:r>
            <a:endParaRPr lang="ru-RU" sz="36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Picture 6" descr="http://s.wallpaperhere.com/wallpapers/1440x900/20110620/Injured-L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725144"/>
            <a:ext cx="1906780" cy="15841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1700808"/>
            <a:ext cx="74888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Внутренние риски                           Внешние риски                     </a:t>
            </a:r>
          </a:p>
          <a:p>
            <a:endParaRPr lang="ru-RU" sz="2000" b="1" dirty="0" smtClean="0">
              <a:solidFill>
                <a:schemeClr val="tx2"/>
              </a:solidFill>
              <a:latin typeface="+mj-lt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 Организационная группа рисков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 Риски по времени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 Риски по качеству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 Риски по количеству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 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7410" name="Picture 2" descr="http://www.ikas.ru/aist/Fem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04664"/>
            <a:ext cx="2123728" cy="127423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3717032"/>
            <a:ext cx="4464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Зависят от деятельности руководителя проекта, команды проекта и других участников, которые могут активно управлять рисковыми ситуациями.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В достаточной степени управляемы.</a:t>
            </a:r>
            <a:endParaRPr lang="ru-RU" sz="2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2276872"/>
            <a:ext cx="24300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Возникают вне зависимости от проектной деятельности и порождаются окружением проекта. </a:t>
            </a:r>
            <a:endParaRPr lang="ru-RU" sz="2000" b="1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028F0-32FD-41B2-8C6F-3F4EA82C3A4A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0"/>
            <a:ext cx="5400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+mj-lt"/>
              </a:rPr>
              <a:t>        </a:t>
            </a:r>
            <a:r>
              <a:rPr lang="ru-RU" sz="3600" b="1" dirty="0" smtClean="0">
                <a:solidFill>
                  <a:srgbClr val="C00000"/>
                </a:solidFill>
                <a:latin typeface="+mj-lt"/>
              </a:rPr>
              <a:t>ПРОЕКТ</a:t>
            </a: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+mj-lt"/>
              </a:rPr>
              <a:t>АНТИВИРУС</a:t>
            </a:r>
          </a:p>
          <a:p>
            <a:pPr algn="ctr"/>
            <a:endParaRPr lang="ru-RU" sz="4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Рисунок 5" descr="http://www.intuit.ru/EDI/09_02_15_3/1423477755-10270/course/493/files/extPictur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0"/>
            <a:ext cx="1619672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1412776"/>
            <a:ext cx="7920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b="1" dirty="0" smtClean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Проблема: 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дети много времени проводят в Интернете,  а на основании  статистики – бесконтрольный доступ в Интернет пространство становится опасным.</a:t>
            </a:r>
          </a:p>
          <a:p>
            <a:pPr indent="449263" algn="just"/>
            <a:r>
              <a:rPr lang="ru-RU" b="1" dirty="0" smtClean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Гипотеза: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 эффективное обучение безопасной работе с информацией  в Интернете возможно при наличии специально подготовленно</a:t>
            </a:r>
            <a:r>
              <a:rPr lang="ru-RU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го</a:t>
            </a:r>
            <a:r>
              <a:rPr lang="ru-RU" dirty="0" smtClean="0">
                <a:solidFill>
                  <a:schemeClr val="tx2"/>
                </a:solidFill>
                <a:latin typeface="+mj-lt"/>
              </a:rPr>
              <a:t> управленческо</a:t>
            </a:r>
            <a:r>
              <a:rPr lang="ru-RU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го</a:t>
            </a:r>
            <a:r>
              <a:rPr lang="ru-RU" dirty="0" smtClean="0">
                <a:solidFill>
                  <a:schemeClr val="tx2"/>
                </a:solidFill>
                <a:latin typeface="+mj-lt"/>
              </a:rPr>
              <a:t> персонал</a:t>
            </a:r>
            <a:r>
              <a:rPr lang="ru-RU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а</a:t>
            </a:r>
            <a:r>
              <a:rPr lang="ru-RU" dirty="0" smtClean="0">
                <a:solidFill>
                  <a:schemeClr val="tx2"/>
                </a:solidFill>
                <a:latin typeface="+mj-lt"/>
              </a:rPr>
              <a:t> из добровольцев: обучающихся, учителей -  кураторов и родителей – волонтеров.</a:t>
            </a:r>
          </a:p>
          <a:p>
            <a:pPr indent="449263" algn="just"/>
            <a:r>
              <a:rPr lang="ru-RU" b="1" dirty="0" smtClean="0">
                <a:solidFill>
                  <a:schemeClr val="tx2"/>
                </a:solidFill>
                <a:latin typeface="+mj-lt"/>
              </a:rPr>
              <a:t>Объект деятельности</a:t>
            </a:r>
            <a:r>
              <a:rPr lang="ru-RU" dirty="0" smtClean="0">
                <a:solidFill>
                  <a:schemeClr val="tx2"/>
                </a:solidFill>
                <a:latin typeface="+mj-lt"/>
              </a:rPr>
              <a:t>: социальное проектирование в области защиты детей от информации, способной нанести вред их здоровью и развитию.</a:t>
            </a:r>
            <a:endParaRPr lang="ru-RU" b="1" dirty="0" smtClean="0">
              <a:solidFill>
                <a:schemeClr val="tx2"/>
              </a:solidFill>
              <a:latin typeface="+mj-lt"/>
            </a:endParaRPr>
          </a:p>
          <a:p>
            <a:pPr indent="449263" algn="just"/>
            <a:r>
              <a:rPr lang="ru-RU" b="1" dirty="0" smtClean="0">
                <a:solidFill>
                  <a:schemeClr val="tx2"/>
                </a:solidFill>
                <a:latin typeface="+mj-lt"/>
              </a:rPr>
              <a:t>Предмет деятельности: </a:t>
            </a:r>
            <a:r>
              <a:rPr lang="ru-RU" dirty="0" smtClean="0">
                <a:solidFill>
                  <a:schemeClr val="tx2"/>
                </a:solidFill>
                <a:latin typeface="+mj-lt"/>
              </a:rPr>
              <a:t>новые формы и методы обучения безопасному использованию информации в Интернете. </a:t>
            </a:r>
          </a:p>
          <a:p>
            <a:pPr indent="449263" algn="just"/>
            <a:r>
              <a:rPr lang="ru-RU" b="1" dirty="0" smtClean="0">
                <a:solidFill>
                  <a:schemeClr val="tx2"/>
                </a:solidFill>
                <a:latin typeface="+mj-lt"/>
              </a:rPr>
              <a:t>Субъекты проекта</a:t>
            </a:r>
            <a:r>
              <a:rPr lang="ru-RU" dirty="0" smtClean="0">
                <a:solidFill>
                  <a:schemeClr val="tx2"/>
                </a:solidFill>
                <a:latin typeface="+mj-lt"/>
              </a:rPr>
              <a:t>: обучающиеся и взрослые,  вовлеченные в образовательный процесс со 2 по 10 классы.</a:t>
            </a:r>
          </a:p>
          <a:p>
            <a:pPr indent="449263" algn="just"/>
            <a:r>
              <a:rPr lang="ru-RU" b="1" dirty="0" smtClean="0">
                <a:solidFill>
                  <a:schemeClr val="tx2"/>
                </a:solidFill>
                <a:latin typeface="+mj-lt"/>
              </a:rPr>
              <a:t>Цель: </a:t>
            </a:r>
            <a:r>
              <a:rPr lang="ru-RU" dirty="0" smtClean="0">
                <a:solidFill>
                  <a:schemeClr val="tx2"/>
                </a:solidFill>
                <a:latin typeface="+mj-lt"/>
              </a:rPr>
              <a:t>обучить субъектов проекта  безопасному использованию Интернета.</a:t>
            </a:r>
          </a:p>
          <a:p>
            <a:pPr indent="449263" algn="just"/>
            <a:r>
              <a:rPr lang="ru-RU" b="1" dirty="0" smtClean="0">
                <a:solidFill>
                  <a:schemeClr val="tx2"/>
                </a:solidFill>
                <a:latin typeface="+mj-lt"/>
              </a:rPr>
              <a:t>Продукт проекта:  </a:t>
            </a:r>
            <a:r>
              <a:rPr lang="ru-RU" dirty="0" smtClean="0">
                <a:solidFill>
                  <a:schemeClr val="tx2"/>
                </a:solidFill>
                <a:latin typeface="+mj-lt"/>
              </a:rPr>
              <a:t>интерактивная игра.</a:t>
            </a:r>
          </a:p>
          <a:p>
            <a:pPr indent="449263" algn="just"/>
            <a:r>
              <a:rPr lang="ru-RU" b="1" dirty="0" smtClean="0">
                <a:solidFill>
                  <a:schemeClr val="tx2"/>
                </a:solidFill>
                <a:latin typeface="+mj-lt"/>
              </a:rPr>
              <a:t>Стратегия проекта: </a:t>
            </a:r>
            <a:r>
              <a:rPr lang="ru-RU" dirty="0" smtClean="0">
                <a:solidFill>
                  <a:schemeClr val="tx2"/>
                </a:solidFill>
                <a:latin typeface="+mj-lt"/>
              </a:rPr>
              <a:t>адаптивная</a:t>
            </a:r>
            <a:endParaRPr lang="ru-RU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6386" name="AutoShape 2" descr="http://img.school51.com/2012-9-26/20120926525115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http://img.school51.com/2012-9-26/20120926525115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75656" cy="126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028F0-32FD-41B2-8C6F-3F4EA82C3A4A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268760"/>
            <a:ext cx="784887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2"/>
                </a:solidFill>
                <a:latin typeface="+mj-lt"/>
              </a:rPr>
              <a:t>          </a:t>
            </a:r>
            <a:r>
              <a:rPr lang="en-US" sz="2000" b="1" i="1" dirty="0" smtClean="0">
                <a:solidFill>
                  <a:schemeClr val="accent2"/>
                </a:solidFill>
                <a:latin typeface="+mj-lt"/>
              </a:rPr>
              <a:t>I</a:t>
            </a:r>
            <a:r>
              <a:rPr lang="ru-RU" sz="2000" b="1" i="1" dirty="0" smtClean="0">
                <a:solidFill>
                  <a:srgbClr val="C00000"/>
                </a:solidFill>
                <a:latin typeface="+mj-lt"/>
              </a:rPr>
              <a:t>.Общие задачи проекта:</a:t>
            </a:r>
            <a:endParaRPr lang="ru-RU" sz="2000" b="1" dirty="0" smtClean="0">
              <a:solidFill>
                <a:srgbClr val="C00000"/>
              </a:solidFill>
              <a:latin typeface="+mj-lt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1. Изучение научной литературы и опыта работы.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2.Объединение усилий и отработка механизмов взаимодействия общественных организаций направленных на сохранения здоровья.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 3. Описание и распространение опыта.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      </a:t>
            </a:r>
            <a:endParaRPr lang="ru-RU" sz="2000" i="1" dirty="0" smtClean="0">
              <a:solidFill>
                <a:srgbClr val="C00000"/>
              </a:solidFill>
              <a:latin typeface="+mj-lt"/>
            </a:endParaRPr>
          </a:p>
          <a:p>
            <a:r>
              <a:rPr lang="ru-RU" sz="2000" i="1" dirty="0" smtClean="0">
                <a:solidFill>
                  <a:srgbClr val="C00000"/>
                </a:solidFill>
                <a:latin typeface="+mj-lt"/>
              </a:rPr>
              <a:t>          </a:t>
            </a:r>
            <a:r>
              <a:rPr lang="en-US" sz="2000" b="1" i="1" dirty="0" smtClean="0">
                <a:solidFill>
                  <a:srgbClr val="C00000"/>
                </a:solidFill>
                <a:latin typeface="+mj-lt"/>
              </a:rPr>
              <a:t>I </a:t>
            </a:r>
            <a:r>
              <a:rPr lang="en-US" sz="2000" b="1" i="1" dirty="0" err="1" smtClean="0">
                <a:solidFill>
                  <a:srgbClr val="C00000"/>
                </a:solidFill>
                <a:latin typeface="+mj-lt"/>
              </a:rPr>
              <a:t>I</a:t>
            </a:r>
            <a:r>
              <a:rPr lang="ru-RU" sz="2000" b="1" i="1" dirty="0" smtClean="0">
                <a:solidFill>
                  <a:srgbClr val="C00000"/>
                </a:solidFill>
                <a:latin typeface="+mj-lt"/>
              </a:rPr>
              <a:t>.  Методические задачи:</a:t>
            </a:r>
            <a:endParaRPr lang="ru-RU" sz="2000" b="1" dirty="0" smtClean="0">
              <a:solidFill>
                <a:srgbClr val="C00000"/>
              </a:solidFill>
              <a:latin typeface="+mj-lt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1. Поиск и определение форм и методов работы по безопасному использованию информации.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2. Разработка критериев  мониторинга по ходу деятельности.</a:t>
            </a:r>
          </a:p>
          <a:p>
            <a:endParaRPr lang="ru-RU" sz="2000" i="1" dirty="0" smtClean="0">
              <a:latin typeface="+mj-lt"/>
            </a:endParaRPr>
          </a:p>
          <a:p>
            <a:r>
              <a:rPr lang="ru-RU" sz="2000" i="1" dirty="0" smtClean="0">
                <a:solidFill>
                  <a:srgbClr val="C00000"/>
                </a:solidFill>
                <a:latin typeface="+mj-lt"/>
              </a:rPr>
              <a:t>         </a:t>
            </a:r>
            <a:r>
              <a:rPr lang="en-US" sz="2000" b="1" i="1" dirty="0" smtClean="0">
                <a:solidFill>
                  <a:srgbClr val="C00000"/>
                </a:solidFill>
                <a:latin typeface="+mj-lt"/>
              </a:rPr>
              <a:t>III</a:t>
            </a:r>
            <a:r>
              <a:rPr lang="ru-RU" sz="2000" b="1" i="1" dirty="0" smtClean="0">
                <a:solidFill>
                  <a:srgbClr val="C00000"/>
                </a:solidFill>
                <a:latin typeface="+mj-lt"/>
              </a:rPr>
              <a:t>. Организационные задачи:</a:t>
            </a:r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 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1.Обучение добровольцев 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2. Организация и стимулирование новых исследований 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3. Широкое освещение деятельности в СМИ</a:t>
            </a:r>
            <a:endParaRPr lang="ru-RU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40466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+mj-lt"/>
              </a:rPr>
              <a:t>Задачи</a:t>
            </a:r>
            <a:endParaRPr lang="ru-RU" sz="3600" b="1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028F0-32FD-41B2-8C6F-3F4EA82C3A4A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8496944" cy="6800088"/>
        </p:xfrm>
        <a:graphic>
          <a:graphicData uri="http://schemas.openxmlformats.org/drawingml/2006/table">
            <a:tbl>
              <a:tblPr/>
              <a:tblGrid>
                <a:gridCol w="5452206"/>
                <a:gridCol w="3044738"/>
              </a:tblGrid>
              <a:tr h="185124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0" dirty="0" smtClean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</a:rPr>
                        <a:t>Этапы </a:t>
                      </a:r>
                      <a:r>
                        <a:rPr lang="ru-RU" sz="3200" b="1" i="0" dirty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</a:rPr>
                        <a:t>проектной </a:t>
                      </a:r>
                      <a:r>
                        <a:rPr lang="ru-RU" sz="3200" b="1" i="0" dirty="0" smtClean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</a:rPr>
                        <a:t>деятельности</a:t>
                      </a:r>
                      <a:endParaRPr lang="ru-RU" sz="3200" b="1" i="0" dirty="0">
                        <a:solidFill>
                          <a:schemeClr val="tx2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+mj-lt"/>
                        <a:ea typeface="Times New Roman"/>
                      </a:endParaRP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1" dirty="0" smtClean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</a:rPr>
                        <a:t>Элементы </a:t>
                      </a: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1" dirty="0" smtClean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</a:rPr>
                        <a:t>менеджмента</a:t>
                      </a:r>
                      <a:endParaRPr lang="ru-RU" sz="2800" b="1" dirty="0" smtClean="0">
                        <a:solidFill>
                          <a:schemeClr val="tx2"/>
                        </a:solidFill>
                        <a:latin typeface="+mj-lt"/>
                        <a:ea typeface="Times New Roman"/>
                      </a:endParaRP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solidFill>
                          <a:schemeClr val="bg1"/>
                        </a:solidFill>
                        <a:latin typeface="+mj-lt"/>
                        <a:ea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i="1" dirty="0" smtClean="0">
                        <a:solidFill>
                          <a:schemeClr val="bg1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44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  <a:ea typeface="Times New Roman"/>
                        </a:rPr>
                        <a:t>  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  <a:latin typeface="+mj-lt"/>
                          <a:ea typeface="Times New Roman"/>
                        </a:rPr>
                        <a:t> И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+mj-lt"/>
                          <a:ea typeface="Times New Roman"/>
                        </a:rPr>
                        <a:t>сследовательская часть проект а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</a:rPr>
                        <a:t>(июнь – август 2015)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+mj-lt"/>
                        <a:ea typeface="Times New Roman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</a:rPr>
                        <a:t>Поиск проблемы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</a:rPr>
                        <a:t>. 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+mj-lt"/>
                        <a:ea typeface="Times New Roman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  <a:ea typeface="Times New Roman"/>
                        </a:rPr>
                        <a:t> Социальный заказ. 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  <a:ea typeface="Times New Roman"/>
                        </a:rPr>
                        <a:t> Исследование путей решения проблемы. </a:t>
                      </a: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j-lt"/>
                        <a:ea typeface="Times New Roman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j-lt"/>
                        <a:ea typeface="Times New Roman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  <a:ea typeface="Times New Roman"/>
                        </a:rPr>
                        <a:t>Формирование </a:t>
                      </a: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  <a:ea typeface="Times New Roman"/>
                        </a:rPr>
                        <a:t>добровольческих вакансий. Поиск и набор волонтеров.  </a:t>
                      </a: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7022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  <a:ea typeface="Times New Roman"/>
                        </a:rPr>
                        <a:t> </a:t>
                      </a: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  <a:ea typeface="Times New Roman"/>
                        </a:rPr>
                        <a:t>  </a:t>
                      </a:r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  <a:latin typeface="+mj-lt"/>
                          <a:ea typeface="Times New Roman"/>
                        </a:rPr>
                        <a:t>П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+mj-lt"/>
                          <a:ea typeface="Times New Roman"/>
                        </a:rPr>
                        <a:t>роектная часть 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</a:rPr>
                        <a:t>(сентябрь 2015)</a:t>
                      </a: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j-lt"/>
                        <a:ea typeface="Times New Roman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</a:rPr>
                        <a:t>Выработка 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</a:rPr>
                        <a:t>идей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+mj-lt"/>
                        <a:ea typeface="Times New Roman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  <a:ea typeface="Times New Roman"/>
                        </a:rPr>
                        <a:t>Обоснование выбора наилучшего решения. Цели проекта.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  <a:ea typeface="Times New Roman"/>
                        </a:rPr>
                        <a:t> Задачи проекта.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  <a:ea typeface="Times New Roman"/>
                        </a:rPr>
                        <a:t> Прогноз</a:t>
                      </a:r>
                      <a:r>
                        <a:rPr lang="ru-RU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  <a:ea typeface="Times New Roman"/>
                        </a:rPr>
                        <a:t>.</a:t>
                      </a: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j-lt"/>
                        <a:ea typeface="Times New Roman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  <a:ea typeface="Times New Roman"/>
                        </a:rPr>
                        <a:t> Выявление мотиваций. 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  <a:ea typeface="Times New Roman"/>
                        </a:rPr>
                        <a:t> Отбор волонтеров. 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  <a:ea typeface="Times New Roman"/>
                        </a:rPr>
                        <a:t> Ориентация.</a:t>
                      </a: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7022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  <a:ea typeface="Times New Roman"/>
                        </a:rPr>
                        <a:t> </a:t>
                      </a: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  <a:latin typeface="+mj-lt"/>
                          <a:ea typeface="Times New Roman"/>
                        </a:rPr>
                        <a:t>Т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+mj-lt"/>
                          <a:ea typeface="Times New Roman"/>
                        </a:rPr>
                        <a:t>ехнологическая часть</a:t>
                      </a:r>
                      <a:r>
                        <a:rPr lang="ru-RU" sz="14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ru-RU" sz="1400" b="1" baseline="0" dirty="0" smtClean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</a:rPr>
                        <a:t>(октябрь  2015- январь 2016)</a:t>
                      </a:r>
                      <a:endParaRPr lang="ru-RU" sz="1400" b="1" dirty="0" smtClean="0">
                        <a:solidFill>
                          <a:schemeClr val="tx2"/>
                        </a:solidFill>
                        <a:latin typeface="+mj-lt"/>
                        <a:ea typeface="Times New Roman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  <a:ea typeface="Times New Roman"/>
                        </a:rPr>
                        <a:t>Планирование</a:t>
                      </a: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  <a:ea typeface="Times New Roman"/>
                        </a:rPr>
                        <a:t>.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  <a:ea typeface="Times New Roman"/>
                        </a:rPr>
                        <a:t>Модель - мысленно представляемая система.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  <a:ea typeface="Times New Roman"/>
                        </a:rPr>
                        <a:t>Конструкт - формирование теоретического знания. 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  <a:ea typeface="Times New Roman"/>
                        </a:rPr>
                        <a:t>Проект – реализация</a:t>
                      </a:r>
                      <a:r>
                        <a:rPr lang="ru-RU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  <a:ea typeface="Times New Roman"/>
                        </a:rPr>
                        <a:t>. 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</a:rPr>
                        <a:t>( апрель 2016)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j-lt"/>
                        <a:ea typeface="Times New Roman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  <a:ea typeface="Times New Roman"/>
                        </a:rPr>
                        <a:t>Обучение.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  <a:ea typeface="Times New Roman"/>
                        </a:rPr>
                        <a:t>Брендирование</a:t>
                      </a: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  <a:ea typeface="Times New Roman"/>
                        </a:rPr>
                        <a:t>. 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  <a:ea typeface="Times New Roman"/>
                        </a:rPr>
                        <a:t>Фандрайзинг</a:t>
                      </a: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  <a:ea typeface="Times New Roman"/>
                        </a:rPr>
                        <a:t> –поиск спонсоров</a:t>
                      </a: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464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+mj-lt"/>
                          <a:ea typeface="Times New Roman"/>
                        </a:rPr>
                        <a:t>Рефлексивная часть    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</a:rPr>
                        <a:t>( апрель- май 2016)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+mj-lt"/>
                        <a:ea typeface="Times New Roman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  <a:ea typeface="Times New Roman"/>
                        </a:rPr>
                        <a:t>Анализ и оценка объекта и процесса проектирования.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  <a:ea typeface="Times New Roman"/>
                        </a:rPr>
                        <a:t> </a:t>
                      </a: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j-lt"/>
                        <a:ea typeface="Times New Roman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  <a:ea typeface="Times New Roman"/>
                        </a:rPr>
                        <a:t>Продвижение. </a:t>
                      </a: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AutoShape 3"/>
          <p:cNvSpPr>
            <a:spLocks noChangeArrowheads="1"/>
          </p:cNvSpPr>
          <p:nvPr/>
        </p:nvSpPr>
        <p:spPr bwMode="auto">
          <a:xfrm>
            <a:off x="7559824" y="3645024"/>
            <a:ext cx="1584176" cy="1584176"/>
          </a:xfrm>
          <a:prstGeom prst="flowChartDocumen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88420" name="AutoShape 4"/>
          <p:cNvSpPr>
            <a:spLocks noChangeArrowheads="1"/>
          </p:cNvSpPr>
          <p:nvPr/>
        </p:nvSpPr>
        <p:spPr bwMode="auto">
          <a:xfrm>
            <a:off x="4499992" y="3068960"/>
            <a:ext cx="1440160" cy="1584176"/>
          </a:xfrm>
          <a:prstGeom prst="flowChartDocumen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88421" name="Text Box 5"/>
          <p:cNvSpPr txBox="1">
            <a:spLocks noChangeArrowheads="1"/>
          </p:cNvSpPr>
          <p:nvPr/>
        </p:nvSpPr>
        <p:spPr bwMode="auto">
          <a:xfrm>
            <a:off x="683568" y="188640"/>
            <a:ext cx="7920880" cy="9787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3200" b="1" dirty="0">
                <a:solidFill>
                  <a:schemeClr val="tx2"/>
                </a:solidFill>
                <a:latin typeface="+mj-lt"/>
              </a:rPr>
              <a:t>Организационная структура управления 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</a:rPr>
              <a:t>проектом</a:t>
            </a:r>
            <a:endParaRPr lang="ru-RU" sz="3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8446" name="Text Box 30"/>
          <p:cNvSpPr txBox="1">
            <a:spLocks noChangeArrowheads="1"/>
          </p:cNvSpPr>
          <p:nvPr/>
        </p:nvSpPr>
        <p:spPr bwMode="auto">
          <a:xfrm>
            <a:off x="323528" y="1700808"/>
            <a:ext cx="2447925" cy="4370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1400" b="1" dirty="0">
                <a:solidFill>
                  <a:srgbClr val="C00000"/>
                </a:solidFill>
                <a:latin typeface="Verdana" pitchFamily="34" charset="0"/>
              </a:rPr>
              <a:t>Процедуры управления</a:t>
            </a:r>
          </a:p>
        </p:txBody>
      </p:sp>
      <p:sp>
        <p:nvSpPr>
          <p:cNvPr id="188447" name="Text Box 31"/>
          <p:cNvSpPr txBox="1">
            <a:spLocks noChangeArrowheads="1"/>
          </p:cNvSpPr>
          <p:nvPr/>
        </p:nvSpPr>
        <p:spPr bwMode="auto">
          <a:xfrm>
            <a:off x="3275856" y="1340768"/>
            <a:ext cx="2664966" cy="4862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C00000"/>
                </a:solidFill>
                <a:latin typeface="Verdana" pitchFamily="34" charset="0"/>
              </a:rPr>
              <a:t>Нормативные документы</a:t>
            </a:r>
          </a:p>
        </p:txBody>
      </p:sp>
      <p:sp>
        <p:nvSpPr>
          <p:cNvPr id="188448" name="Text Box 32"/>
          <p:cNvSpPr txBox="1">
            <a:spLocks noChangeArrowheads="1"/>
          </p:cNvSpPr>
          <p:nvPr/>
        </p:nvSpPr>
        <p:spPr bwMode="auto">
          <a:xfrm>
            <a:off x="6300192" y="1772816"/>
            <a:ext cx="2303463" cy="441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1400" b="1" dirty="0">
                <a:solidFill>
                  <a:srgbClr val="C00000"/>
                </a:solidFill>
                <a:latin typeface="Verdana" pitchFamily="34" charset="0"/>
              </a:rPr>
              <a:t>Методические документы</a:t>
            </a:r>
          </a:p>
        </p:txBody>
      </p:sp>
      <p:sp>
        <p:nvSpPr>
          <p:cNvPr id="188456" name="AutoShape 40"/>
          <p:cNvSpPr>
            <a:spLocks noChangeArrowheads="1"/>
          </p:cNvSpPr>
          <p:nvPr/>
        </p:nvSpPr>
        <p:spPr bwMode="auto">
          <a:xfrm>
            <a:off x="3203848" y="2420888"/>
            <a:ext cx="1584176" cy="1296144"/>
          </a:xfrm>
          <a:prstGeom prst="flowChartDocumen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1522" name="Text Box 41"/>
          <p:cNvSpPr txBox="1">
            <a:spLocks noChangeArrowheads="1"/>
          </p:cNvSpPr>
          <p:nvPr/>
        </p:nvSpPr>
        <p:spPr bwMode="auto">
          <a:xfrm>
            <a:off x="3491880" y="2852936"/>
            <a:ext cx="1368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1600" b="1" dirty="0">
                <a:solidFill>
                  <a:schemeClr val="tx2"/>
                </a:solidFill>
                <a:latin typeface="Verdana" pitchFamily="34" charset="0"/>
              </a:rPr>
              <a:t>Порядок </a:t>
            </a:r>
            <a:r>
              <a:rPr lang="ru-RU" sz="1600" b="1" dirty="0" smtClean="0">
                <a:solidFill>
                  <a:schemeClr val="tx2"/>
                </a:solidFill>
                <a:latin typeface="Verdana" pitchFamily="34" charset="0"/>
              </a:rPr>
              <a:t>работы 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…</a:t>
            </a:r>
          </a:p>
        </p:txBody>
      </p:sp>
      <p:sp>
        <p:nvSpPr>
          <p:cNvPr id="21523" name="Text Box 42"/>
          <p:cNvSpPr txBox="1">
            <a:spLocks noChangeArrowheads="1"/>
          </p:cNvSpPr>
          <p:nvPr/>
        </p:nvSpPr>
        <p:spPr bwMode="auto">
          <a:xfrm>
            <a:off x="4572000" y="3212976"/>
            <a:ext cx="129654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ru-RU" b="1" dirty="0">
                <a:solidFill>
                  <a:schemeClr val="tx2"/>
                </a:solidFill>
                <a:latin typeface="+mj-lt"/>
              </a:rPr>
              <a:t>Порядок контроля </a:t>
            </a:r>
            <a:r>
              <a:rPr lang="ru-RU" sz="1600" dirty="0">
                <a:latin typeface="+mj-lt"/>
              </a:rPr>
              <a:t>…</a:t>
            </a:r>
          </a:p>
        </p:txBody>
      </p:sp>
      <p:sp>
        <p:nvSpPr>
          <p:cNvPr id="188459" name="AutoShape 43"/>
          <p:cNvSpPr>
            <a:spLocks noChangeArrowheads="1"/>
          </p:cNvSpPr>
          <p:nvPr/>
        </p:nvSpPr>
        <p:spPr bwMode="auto">
          <a:xfrm>
            <a:off x="6300192" y="2924944"/>
            <a:ext cx="1584176" cy="1296144"/>
          </a:xfrm>
          <a:prstGeom prst="flowChartDocumen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1525" name="Text Box 44"/>
          <p:cNvSpPr txBox="1">
            <a:spLocks noChangeArrowheads="1"/>
          </p:cNvSpPr>
          <p:nvPr/>
        </p:nvSpPr>
        <p:spPr bwMode="auto">
          <a:xfrm>
            <a:off x="7596336" y="3861048"/>
            <a:ext cx="154766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1400" b="1" dirty="0">
                <a:solidFill>
                  <a:schemeClr val="tx2"/>
                </a:solidFill>
                <a:latin typeface="Verdana" pitchFamily="34" charset="0"/>
              </a:rPr>
              <a:t>Методика оценки  проекта 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…</a:t>
            </a:r>
          </a:p>
        </p:txBody>
      </p:sp>
      <p:sp>
        <p:nvSpPr>
          <p:cNvPr id="21526" name="Text Box 45"/>
          <p:cNvSpPr txBox="1">
            <a:spLocks noChangeArrowheads="1"/>
          </p:cNvSpPr>
          <p:nvPr/>
        </p:nvSpPr>
        <p:spPr bwMode="auto">
          <a:xfrm>
            <a:off x="6444208" y="2852936"/>
            <a:ext cx="136815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1400" b="1" dirty="0">
                <a:solidFill>
                  <a:schemeClr val="tx2"/>
                </a:solidFill>
                <a:latin typeface="Verdana" pitchFamily="34" charset="0"/>
              </a:rPr>
              <a:t>Методика подготовки</a:t>
            </a:r>
          </a:p>
          <a:p>
            <a:pPr algn="ctr" eaLnBrk="1" hangingPunct="1"/>
            <a:r>
              <a:rPr lang="ru-RU" sz="1400" b="1" dirty="0">
                <a:solidFill>
                  <a:schemeClr val="tx2"/>
                </a:solidFill>
                <a:latin typeface="Verdana" pitchFamily="34" charset="0"/>
              </a:rPr>
              <a:t>проекта </a:t>
            </a:r>
            <a:r>
              <a:rPr lang="ru-RU" sz="1400" dirty="0">
                <a:latin typeface="Verdana" pitchFamily="34" charset="0"/>
              </a:rPr>
              <a:t>…</a:t>
            </a:r>
          </a:p>
        </p:txBody>
      </p:sp>
      <p:sp>
        <p:nvSpPr>
          <p:cNvPr id="62" name="AutoShape 40"/>
          <p:cNvSpPr>
            <a:spLocks noChangeArrowheads="1"/>
          </p:cNvSpPr>
          <p:nvPr/>
        </p:nvSpPr>
        <p:spPr bwMode="auto">
          <a:xfrm>
            <a:off x="611560" y="2708920"/>
            <a:ext cx="1944216" cy="2232248"/>
          </a:xfrm>
          <a:prstGeom prst="flowChartDocumen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sz="1200" b="1" dirty="0" smtClean="0">
              <a:solidFill>
                <a:schemeClr val="accent4">
                  <a:lumMod val="75000"/>
                </a:schemeClr>
              </a:solidFill>
              <a:latin typeface="Verdana" pitchFamily="34" charset="0"/>
            </a:endParaRPr>
          </a:p>
          <a:p>
            <a:pPr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Распределение 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места в 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соответствии 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с ролями</a:t>
            </a:r>
          </a:p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63" name="AutoShape 4"/>
          <p:cNvSpPr>
            <a:spLocks noChangeArrowheads="1"/>
          </p:cNvSpPr>
          <p:nvPr/>
        </p:nvSpPr>
        <p:spPr bwMode="auto">
          <a:xfrm>
            <a:off x="6084168" y="4221088"/>
            <a:ext cx="1656184" cy="1728192"/>
          </a:xfrm>
          <a:prstGeom prst="flowChartDocumen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Verdana" pitchFamily="34" charset="0"/>
              </a:rPr>
              <a:t>Инструкции</a:t>
            </a:r>
          </a:p>
          <a:p>
            <a:pPr>
              <a:defRPr/>
            </a:pPr>
            <a:endParaRPr lang="ru-RU" sz="16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" name="Стрелка вниз 16"/>
          <p:cNvSpPr/>
          <p:nvPr/>
        </p:nvSpPr>
        <p:spPr bwMode="auto">
          <a:xfrm>
            <a:off x="1331640" y="2132856"/>
            <a:ext cx="432048" cy="57606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Стрелка вниз 17"/>
          <p:cNvSpPr/>
          <p:nvPr/>
        </p:nvSpPr>
        <p:spPr bwMode="auto">
          <a:xfrm>
            <a:off x="6732240" y="2276872"/>
            <a:ext cx="432048" cy="57606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Стрелка вниз 18"/>
          <p:cNvSpPr/>
          <p:nvPr/>
        </p:nvSpPr>
        <p:spPr bwMode="auto">
          <a:xfrm>
            <a:off x="3995936" y="1844824"/>
            <a:ext cx="432048" cy="57606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028F0-32FD-41B2-8C6F-3F4EA82C3A4A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028F0-32FD-41B2-8C6F-3F4EA82C3A4A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9512" y="26064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+mj-lt"/>
              </a:rPr>
              <a:t>Методическое обеспечение</a:t>
            </a:r>
            <a:endParaRPr lang="ru-RU" sz="36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432048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844824"/>
            <a:ext cx="439248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420888"/>
            <a:ext cx="4236738" cy="370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pre00.deviantart.net/b5e6/th/pre/f/2013/334/e/f/reading_improvement_by_homeworkly-d6w6ra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-1"/>
            <a:ext cx="1331640" cy="13227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028F0-32FD-41B2-8C6F-3F4EA82C3A4A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+mj-lt"/>
              </a:rPr>
              <a:t>Мероприятия</a:t>
            </a:r>
            <a:r>
              <a:rPr lang="ru-RU" sz="32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</a:rPr>
              <a:t>Определение точек контроля</a:t>
            </a:r>
            <a:endParaRPr lang="ru-RU" sz="3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043608" y="1556792"/>
            <a:ext cx="1224136" cy="8640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275856" y="1628800"/>
            <a:ext cx="1296144" cy="8640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7308304" y="1556792"/>
            <a:ext cx="1224136" cy="8640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683568" y="3645024"/>
            <a:ext cx="1584176" cy="10081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charset="0"/>
              </a:rPr>
              <a:t>Анкетирование  учеников и родителей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3275856" y="2852936"/>
            <a:ext cx="1440160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charset="0"/>
              </a:rPr>
              <a:t>Родительские собрания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3347864" y="3789040"/>
            <a:ext cx="1080120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charset="0"/>
              </a:rPr>
              <a:t>Классные  часы</a:t>
            </a: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5220072" y="2852936"/>
            <a:ext cx="1152128" cy="64807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charset="0"/>
              </a:rPr>
              <a:t>Выбор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charset="0"/>
              </a:rPr>
              <a:t>эмблемы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5292080" y="3717032"/>
            <a:ext cx="927720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charset="0"/>
              </a:rPr>
              <a:t>Выбор героев</a:t>
            </a: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7308304" y="2852936"/>
            <a:ext cx="1080120" cy="64807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Создание игры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7164288" y="3933056"/>
            <a:ext cx="1512168" cy="9361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charset="0"/>
              </a:rPr>
              <a:t>Оформление документации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59632" y="1628800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 </a:t>
            </a:r>
            <a:r>
              <a:rPr lang="ru-RU" b="1" dirty="0" smtClean="0">
                <a:solidFill>
                  <a:schemeClr val="bg1"/>
                </a:solidFill>
              </a:rPr>
              <a:t>этап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19872" y="1700808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II</a:t>
            </a:r>
            <a:endParaRPr lang="ru-RU" sz="1600" b="1" dirty="0" smtClean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этап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08304" y="162880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IV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этап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92080" y="1556792"/>
            <a:ext cx="1224136" cy="86177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III </a:t>
            </a:r>
            <a:endParaRPr lang="ru-RU" sz="1600" b="1" dirty="0" smtClean="0">
              <a:solidFill>
                <a:schemeClr val="bg1"/>
              </a:solidFill>
            </a:endParaRPr>
          </a:p>
          <a:p>
            <a:r>
              <a:rPr lang="ru-RU" sz="1600" b="1" dirty="0" smtClean="0">
                <a:solidFill>
                  <a:schemeClr val="bg1"/>
                </a:solidFill>
              </a:rPr>
              <a:t>Этап</a:t>
            </a:r>
            <a:endParaRPr lang="en-US" sz="1600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3491880" y="4581128"/>
            <a:ext cx="864096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charset="0"/>
              </a:rPr>
              <a:t>Мастер классы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4932040" y="4509120"/>
            <a:ext cx="1512168" cy="64807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charset="0"/>
              </a:rPr>
              <a:t>Определение сценария</a:t>
            </a: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3275856" y="5589240"/>
            <a:ext cx="1152128" cy="4320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charset="0"/>
              </a:rPr>
              <a:t>Марафон</a:t>
            </a: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5004048" y="5445224"/>
            <a:ext cx="1512168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Повторное анкетирование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 bwMode="auto">
          <a:xfrm flipV="1">
            <a:off x="2267744" y="2420888"/>
            <a:ext cx="1008112" cy="14401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sm" len="sm"/>
            <a:tailEnd type="arrow" w="med" len="sm"/>
          </a:ln>
          <a:effectLst/>
        </p:spPr>
      </p:cxnSp>
      <p:cxnSp>
        <p:nvCxnSpPr>
          <p:cNvPr id="33" name="Прямая со стрелкой 32"/>
          <p:cNvCxnSpPr/>
          <p:nvPr/>
        </p:nvCxnSpPr>
        <p:spPr bwMode="auto">
          <a:xfrm>
            <a:off x="3923928" y="3429000"/>
            <a:ext cx="0" cy="36178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Прямая со стрелкой 36"/>
          <p:cNvCxnSpPr>
            <a:endCxn id="13" idx="0"/>
          </p:cNvCxnSpPr>
          <p:nvPr/>
        </p:nvCxnSpPr>
        <p:spPr bwMode="auto">
          <a:xfrm flipH="1">
            <a:off x="1475656" y="2420888"/>
            <a:ext cx="72008" cy="12241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Прямая со стрелкой 38"/>
          <p:cNvCxnSpPr>
            <a:endCxn id="20" idx="0"/>
          </p:cNvCxnSpPr>
          <p:nvPr/>
        </p:nvCxnSpPr>
        <p:spPr bwMode="auto">
          <a:xfrm>
            <a:off x="7847856" y="3501008"/>
            <a:ext cx="72516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Прямая со стрелкой 40"/>
          <p:cNvCxnSpPr/>
          <p:nvPr/>
        </p:nvCxnSpPr>
        <p:spPr bwMode="auto">
          <a:xfrm flipV="1">
            <a:off x="4427984" y="2348880"/>
            <a:ext cx="864096" cy="33123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Прямая со стрелкой 42"/>
          <p:cNvCxnSpPr/>
          <p:nvPr/>
        </p:nvCxnSpPr>
        <p:spPr bwMode="auto">
          <a:xfrm flipH="1">
            <a:off x="3851920" y="5157192"/>
            <a:ext cx="72008" cy="43378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Прямая со стрелкой 44"/>
          <p:cNvCxnSpPr>
            <a:stCxn id="17" idx="2"/>
            <a:endCxn id="18" idx="0"/>
          </p:cNvCxnSpPr>
          <p:nvPr/>
        </p:nvCxnSpPr>
        <p:spPr bwMode="auto">
          <a:xfrm flipH="1">
            <a:off x="5755940" y="3501008"/>
            <a:ext cx="40196" cy="2160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Прямая со стрелкой 46"/>
          <p:cNvCxnSpPr/>
          <p:nvPr/>
        </p:nvCxnSpPr>
        <p:spPr bwMode="auto">
          <a:xfrm flipH="1">
            <a:off x="5724128" y="4293096"/>
            <a:ext cx="67816" cy="2160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Прямая со стрелкой 48"/>
          <p:cNvCxnSpPr>
            <a:stCxn id="27" idx="2"/>
            <a:endCxn id="29" idx="0"/>
          </p:cNvCxnSpPr>
          <p:nvPr/>
        </p:nvCxnSpPr>
        <p:spPr bwMode="auto">
          <a:xfrm>
            <a:off x="5688124" y="5157192"/>
            <a:ext cx="72008" cy="2880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Прямая со стрелкой 50"/>
          <p:cNvCxnSpPr/>
          <p:nvPr/>
        </p:nvCxnSpPr>
        <p:spPr bwMode="auto">
          <a:xfrm flipV="1">
            <a:off x="6516216" y="2348880"/>
            <a:ext cx="792088" cy="31683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Прямая со стрелкой 52"/>
          <p:cNvCxnSpPr>
            <a:endCxn id="19" idx="0"/>
          </p:cNvCxnSpPr>
          <p:nvPr/>
        </p:nvCxnSpPr>
        <p:spPr bwMode="auto">
          <a:xfrm flipH="1">
            <a:off x="7848364" y="2420888"/>
            <a:ext cx="36004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Прямая со стрелкой 54"/>
          <p:cNvCxnSpPr>
            <a:stCxn id="16" idx="2"/>
          </p:cNvCxnSpPr>
          <p:nvPr/>
        </p:nvCxnSpPr>
        <p:spPr bwMode="auto">
          <a:xfrm flipH="1">
            <a:off x="3851920" y="4365104"/>
            <a:ext cx="36004" cy="3600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9" name="Прямая со стрелкой 118"/>
          <p:cNvCxnSpPr/>
          <p:nvPr/>
        </p:nvCxnSpPr>
        <p:spPr bwMode="auto">
          <a:xfrm>
            <a:off x="3995936" y="2492896"/>
            <a:ext cx="0" cy="43378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0" name="Прямая со стрелкой 159"/>
          <p:cNvCxnSpPr/>
          <p:nvPr/>
        </p:nvCxnSpPr>
        <p:spPr bwMode="auto">
          <a:xfrm>
            <a:off x="5868144" y="2420888"/>
            <a:ext cx="0" cy="43378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Прямоугольник 35"/>
          <p:cNvSpPr/>
          <p:nvPr/>
        </p:nvSpPr>
        <p:spPr bwMode="auto">
          <a:xfrm>
            <a:off x="7164288" y="5445224"/>
            <a:ext cx="1584176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36296" y="55892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Рефлексия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42" name="Прямая со стрелкой 41"/>
          <p:cNvCxnSpPr>
            <a:stCxn id="20" idx="2"/>
            <a:endCxn id="36" idx="0"/>
          </p:cNvCxnSpPr>
          <p:nvPr/>
        </p:nvCxnSpPr>
        <p:spPr bwMode="auto">
          <a:xfrm>
            <a:off x="7920372" y="4869160"/>
            <a:ext cx="36004" cy="5760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0" y="1196752"/>
            <a:ext cx="9144000" cy="511256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25" name="Заголовок 1"/>
          <p:cNvSpPr>
            <a:spLocks noGrp="1"/>
          </p:cNvSpPr>
          <p:nvPr>
            <p:ph type="title"/>
          </p:nvPr>
        </p:nvSpPr>
        <p:spPr>
          <a:xfrm>
            <a:off x="0" y="53975"/>
            <a:ext cx="9144000" cy="1143000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chemeClr val="tx2"/>
                </a:solidFill>
              </a:rPr>
              <a:t>Инновационные идеи в рамках технологии  «Социальное проектирование»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2123728" y="1988840"/>
            <a:ext cx="4752528" cy="18722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3200" b="1" dirty="0" smtClean="0"/>
              <a:t> </a:t>
            </a:r>
          </a:p>
          <a:p>
            <a:pPr algn="ctr">
              <a:defRPr/>
            </a:pPr>
            <a:r>
              <a:rPr lang="ru-RU" sz="5400" b="1" dirty="0" smtClean="0">
                <a:solidFill>
                  <a:schemeClr val="tx2"/>
                </a:solidFill>
              </a:rPr>
              <a:t>Менеджмент</a:t>
            </a:r>
            <a:endParaRPr lang="ru-RU" sz="5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23528" y="1556792"/>
            <a:ext cx="3312368" cy="9361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chemeClr val="tx2"/>
                </a:solidFill>
                <a:latin typeface="+mj-lt"/>
              </a:rPr>
              <a:t>Разновозрастные  объединения 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6012160" y="1556792"/>
            <a:ext cx="2808312" cy="10081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ru-RU" sz="2400" b="1" dirty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2800" b="1" dirty="0" err="1">
                <a:solidFill>
                  <a:schemeClr val="tx2"/>
                </a:solidFill>
                <a:latin typeface="+mj-lt"/>
              </a:rPr>
              <a:t>Коучинг</a:t>
            </a:r>
            <a:endParaRPr lang="ru-RU" sz="28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135" name="Picture 2" descr="http://www.brandkey.ru/files/images/2013-07-31/6c3838800f9fd105631ea15f4db3a9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933056"/>
            <a:ext cx="7740352" cy="230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EE67D-03D8-4F0A-91B2-BF9F5904AE2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028F0-32FD-41B2-8C6F-3F4EA82C3A4A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835696" y="476672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err="1" smtClean="0">
                <a:solidFill>
                  <a:schemeClr val="tx2"/>
                </a:solidFill>
                <a:latin typeface="+mj-lt"/>
              </a:rPr>
              <a:t>Брендирование</a:t>
            </a:r>
            <a:endParaRPr lang="ru-RU" sz="36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122" name="Picture 2" descr="http://www.imaton.ru/banners/konkurs_160x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28192" cy="1268760"/>
          </a:xfrm>
          <a:prstGeom prst="rect">
            <a:avLst/>
          </a:prstGeom>
          <a:noFill/>
        </p:spPr>
      </p:pic>
      <p:pic>
        <p:nvPicPr>
          <p:cNvPr id="8" name="Рисунок 7" descr="http://dm-centre.ru/ext/ckfinder/userfiles/images/news/title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97152"/>
            <a:ext cx="3496047" cy="110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s://im2-tub-ru.yandex.net/i?id=570a80a989c4e0264beaf2fcbbac57f0&amp;n=33&amp;h=215&amp;w=2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501008"/>
            <a:ext cx="1152128" cy="1152129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484784"/>
            <a:ext cx="2665412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580112" y="3789040"/>
            <a:ext cx="32403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+mj-lt"/>
              </a:rPr>
              <a:t>КОНЕЧНЫЙ ПРОДУКТ ДЕЯТЕЛЬНОСТИ:</a:t>
            </a:r>
          </a:p>
          <a:p>
            <a:endParaRPr lang="ru-RU" sz="1400" b="1" dirty="0" smtClean="0">
              <a:solidFill>
                <a:schemeClr val="folHlink"/>
              </a:solidFill>
              <a:latin typeface="+mj-lt"/>
            </a:endParaRPr>
          </a:p>
          <a:p>
            <a:r>
              <a:rPr lang="ru-RU" sz="1400" b="1" dirty="0" smtClean="0">
                <a:solidFill>
                  <a:schemeClr val="tx2"/>
                </a:solidFill>
                <a:latin typeface="+mj-lt"/>
              </a:rPr>
              <a:t>СОЗДАНИЕ КОМПЬЮТЕРНОЙ ИГРЫ </a:t>
            </a:r>
          </a:p>
          <a:p>
            <a:endParaRPr lang="ru-RU" sz="1400" b="1" dirty="0" smtClean="0">
              <a:solidFill>
                <a:schemeClr val="tx2"/>
              </a:solidFill>
              <a:latin typeface="+mj-lt"/>
            </a:endParaRPr>
          </a:p>
          <a:p>
            <a:r>
              <a:rPr lang="ru-RU" sz="1400" b="1" dirty="0" smtClean="0">
                <a:solidFill>
                  <a:schemeClr val="tx2"/>
                </a:solidFill>
                <a:latin typeface="+mj-lt"/>
              </a:rPr>
              <a:t> «ОПРЕДЕЛЕНИЕ ИНТЕРНЕТ УГРОЗ И СПОСОБЫ ЗАЩИТЫ ОТ ОПАСНОГО ИНТЕРНЕТА»</a:t>
            </a:r>
            <a:endParaRPr lang="ru-RU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412776"/>
            <a:ext cx="460851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1400" b="1" dirty="0" smtClean="0">
                <a:solidFill>
                  <a:srgbClr val="C00000"/>
                </a:solidFill>
                <a:latin typeface="+mj-lt"/>
              </a:rPr>
              <a:t>ВОЛОНТЕРСКИЕ ВОКАНСИИ</a:t>
            </a:r>
          </a:p>
          <a:p>
            <a:pPr marL="342900" indent="-342900"/>
            <a:endParaRPr lang="ru-RU" sz="1400" dirty="0" smtClean="0">
              <a:solidFill>
                <a:schemeClr val="folHlink"/>
              </a:solidFill>
              <a:latin typeface="+mj-lt"/>
            </a:endParaRPr>
          </a:p>
          <a:p>
            <a:pPr marL="342900" indent="-342900"/>
            <a:r>
              <a:rPr lang="ru-RU" sz="1400" b="1" dirty="0" smtClean="0">
                <a:solidFill>
                  <a:schemeClr val="tx2"/>
                </a:solidFill>
                <a:latin typeface="+mj-lt"/>
              </a:rPr>
              <a:t>ДЛЯ РЕАЛИЗАЦИИ ПРОЕКТА ТРЕБУЮТСЯ </a:t>
            </a:r>
          </a:p>
          <a:p>
            <a:pPr marL="342900" indent="-342900"/>
            <a:r>
              <a:rPr lang="ru-RU" sz="1400" b="1" dirty="0" smtClean="0">
                <a:solidFill>
                  <a:schemeClr val="tx2"/>
                </a:solidFill>
                <a:latin typeface="+mj-lt"/>
              </a:rPr>
              <a:t>УЧЕНИКИ,  ЖЕЛАЮЩИЕ ВЫПОЛНИТЬ РОЛЬ:</a:t>
            </a:r>
          </a:p>
          <a:p>
            <a:pPr marL="342900" indent="-342900"/>
            <a:endParaRPr lang="ru-RU" sz="1400" b="1" dirty="0" smtClean="0">
              <a:solidFill>
                <a:schemeClr val="tx2"/>
              </a:solidFill>
              <a:latin typeface="+mj-lt"/>
            </a:endParaRPr>
          </a:p>
          <a:p>
            <a:pPr marL="342900" indent="-342900"/>
            <a:r>
              <a:rPr lang="ru-RU" sz="1400" b="1" dirty="0" smtClean="0">
                <a:solidFill>
                  <a:schemeClr val="tx2"/>
                </a:solidFill>
                <a:latin typeface="+mj-lt"/>
              </a:rPr>
              <a:t>ФОТОГРАФА</a:t>
            </a:r>
          </a:p>
          <a:p>
            <a:pPr marL="342900" indent="-342900"/>
            <a:r>
              <a:rPr lang="ru-RU" sz="1400" b="1" dirty="0" smtClean="0">
                <a:solidFill>
                  <a:schemeClr val="tx2"/>
                </a:solidFill>
                <a:latin typeface="+mj-lt"/>
              </a:rPr>
              <a:t>ЖУРНАЛИСТА</a:t>
            </a:r>
          </a:p>
          <a:p>
            <a:pPr marL="342900" indent="-342900"/>
            <a:r>
              <a:rPr lang="ru-RU" sz="1400" b="1" dirty="0" smtClean="0">
                <a:solidFill>
                  <a:schemeClr val="tx2"/>
                </a:solidFill>
                <a:latin typeface="+mj-lt"/>
              </a:rPr>
              <a:t>СЦЕНАРИСТА</a:t>
            </a:r>
          </a:p>
          <a:p>
            <a:pPr marL="342900" indent="-342900"/>
            <a:r>
              <a:rPr lang="ru-RU" sz="1400" b="1" dirty="0" smtClean="0">
                <a:solidFill>
                  <a:schemeClr val="tx2"/>
                </a:solidFill>
                <a:latin typeface="+mj-lt"/>
              </a:rPr>
              <a:t>КОМПЬЮТЕРНОГО ЗНАТОКА</a:t>
            </a:r>
          </a:p>
          <a:p>
            <a:pPr marL="342900" indent="-342900"/>
            <a:r>
              <a:rPr lang="ru-RU" sz="1400" b="1" dirty="0" smtClean="0">
                <a:solidFill>
                  <a:schemeClr val="tx2"/>
                </a:solidFill>
                <a:latin typeface="+mj-lt"/>
              </a:rPr>
              <a:t>ПОМОШНИКА ПО ОБРАБОТКЕ</a:t>
            </a:r>
          </a:p>
          <a:p>
            <a:pPr marL="342900" indent="-342900"/>
            <a:r>
              <a:rPr lang="ru-RU" sz="1400" b="1" dirty="0" smtClean="0">
                <a:solidFill>
                  <a:schemeClr val="tx2"/>
                </a:solidFill>
                <a:latin typeface="+mj-lt"/>
              </a:rPr>
              <a:t>      ИНФОРМАЦИИ</a:t>
            </a:r>
          </a:p>
          <a:p>
            <a:pPr marL="342900" indent="-342900"/>
            <a:r>
              <a:rPr lang="ru-RU" sz="1400" b="1" dirty="0" smtClean="0">
                <a:solidFill>
                  <a:schemeClr val="tx2"/>
                </a:solidFill>
                <a:latin typeface="+mj-lt"/>
              </a:rPr>
              <a:t>КОНСУЛЬТАНТА</a:t>
            </a:r>
          </a:p>
          <a:p>
            <a:pPr marL="342900" indent="-342900"/>
            <a:r>
              <a:rPr lang="ru-RU" sz="1400" b="1" dirty="0" smtClean="0">
                <a:solidFill>
                  <a:schemeClr val="tx2"/>
                </a:solidFill>
                <a:latin typeface="+mj-lt"/>
              </a:rPr>
              <a:t>НАДЕЖНОГО КОМПАНЬЕНА</a:t>
            </a:r>
            <a:endParaRPr lang="ru-RU" sz="1400" b="1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028F0-32FD-41B2-8C6F-3F4EA82C3A4A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67544" y="404664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tx2"/>
                </a:solidFill>
                <a:latin typeface="+mj-lt"/>
              </a:rPr>
              <a:t>Коучинг</a:t>
            </a:r>
            <a:r>
              <a:rPr lang="ru-RU" sz="3600" b="1" dirty="0" smtClean="0">
                <a:solidFill>
                  <a:schemeClr val="tx2"/>
                </a:solidFill>
                <a:latin typeface="+mj-lt"/>
              </a:rPr>
              <a:t>  </a:t>
            </a:r>
            <a:r>
              <a:rPr lang="ru-RU" sz="4000" dirty="0" smtClean="0">
                <a:solidFill>
                  <a:schemeClr val="bg1"/>
                </a:solidFill>
                <a:latin typeface="+mj-lt"/>
              </a:rPr>
              <a:t>  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 descr="C:\Users\1\Desktop\CAM00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420888"/>
            <a:ext cx="2016224" cy="2592288"/>
          </a:xfrm>
          <a:prstGeom prst="rect">
            <a:avLst/>
          </a:prstGeom>
          <a:noFill/>
        </p:spPr>
      </p:pic>
      <p:pic>
        <p:nvPicPr>
          <p:cNvPr id="1027" name="Picture 3" descr="C:\Users\1\Desktop\CAM00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80928"/>
            <a:ext cx="2013536" cy="2684715"/>
          </a:xfrm>
          <a:prstGeom prst="rect">
            <a:avLst/>
          </a:prstGeom>
          <a:noFill/>
        </p:spPr>
      </p:pic>
      <p:pic>
        <p:nvPicPr>
          <p:cNvPr id="1028" name="Picture 4" descr="C:\Users\1\Desktop\CAM001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2810278"/>
            <a:ext cx="1866983" cy="2627977"/>
          </a:xfrm>
          <a:prstGeom prst="rect">
            <a:avLst/>
          </a:prstGeom>
          <a:noFill/>
        </p:spPr>
      </p:pic>
      <p:pic>
        <p:nvPicPr>
          <p:cNvPr id="1030" name="Picture 6" descr="C:\Users\1\Desktop\CAM001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0"/>
            <a:ext cx="2051720" cy="1268759"/>
          </a:xfrm>
          <a:prstGeom prst="rect">
            <a:avLst/>
          </a:prstGeom>
          <a:noFill/>
        </p:spPr>
      </p:pic>
      <p:pic>
        <p:nvPicPr>
          <p:cNvPr id="1031" name="Picture 7" descr="C:\Users\1\Desktop\20160215_1045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484784"/>
            <a:ext cx="2088232" cy="246104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339752" y="1484784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Обучение 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менеджеров 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III</a:t>
            </a:r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 </a:t>
            </a:r>
            <a:endParaRPr lang="ru-RU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3728" y="5085184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</a:t>
            </a:r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Обучение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       группы</a:t>
            </a:r>
            <a:endParaRPr lang="ru-RU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2040" y="5661248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j-lt"/>
              </a:rPr>
              <a:t>   </a:t>
            </a:r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Социальная практика</a:t>
            </a:r>
            <a:endParaRPr lang="ru-RU" sz="2400" b="1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028F0-32FD-41B2-8C6F-3F4EA82C3A4A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1026" name="Picture 2" descr="C:\Users\1\Desktop\Новая папка\h8DKAiyES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515" y="1484784"/>
            <a:ext cx="2784309" cy="2088232"/>
          </a:xfrm>
          <a:prstGeom prst="rect">
            <a:avLst/>
          </a:prstGeom>
          <a:noFill/>
        </p:spPr>
      </p:pic>
      <p:pic>
        <p:nvPicPr>
          <p:cNvPr id="1027" name="Picture 3" descr="C:\Users\1\Desktop\Новая папка\d-6yYkB8jYo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149080"/>
            <a:ext cx="2736304" cy="20522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332656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+mj-lt"/>
              </a:rPr>
              <a:t> Социальная практика</a:t>
            </a:r>
            <a:endParaRPr lang="ru-RU" sz="32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" name="Picture 2" descr="https://ulearn2bu.files.wordpress.com/2013/03/reading_to_children_anim_500_wht_1004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7465" y="0"/>
            <a:ext cx="1546535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1\Desktop\EGvi_7VFP-w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1988840"/>
            <a:ext cx="2087562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C:\Users\1\Desktop\UcuKd1U7mxI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2780928"/>
            <a:ext cx="29527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67544" y="4149079"/>
          <a:ext cx="2448272" cy="1593345"/>
        </p:xfrm>
        <a:graphic>
          <a:graphicData uri="http://schemas.openxmlformats.org/presentationml/2006/ole">
            <p:oleObj spid="_x0000_s2050" name="Слайд" r:id="rId8" imgW="4571822" imgH="3428892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028F0-32FD-41B2-8C6F-3F4EA82C3A4A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1520" y="404665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+mj-lt"/>
              </a:rPr>
              <a:t>Начальный этап создания игры</a:t>
            </a:r>
            <a:endParaRPr lang="ru-RU" sz="36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050" name="Picture 2" descr="C:\Users\1\Desktop\DSC048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2736304" cy="3429000"/>
          </a:xfrm>
          <a:prstGeom prst="rect">
            <a:avLst/>
          </a:prstGeom>
          <a:noFill/>
        </p:spPr>
      </p:pic>
      <p:pic>
        <p:nvPicPr>
          <p:cNvPr id="2052" name="Picture 4" descr="C:\Users\1\Desktop\CAM00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132856"/>
            <a:ext cx="2767082" cy="3497422"/>
          </a:xfrm>
          <a:prstGeom prst="rect">
            <a:avLst/>
          </a:prstGeom>
          <a:noFill/>
        </p:spPr>
      </p:pic>
      <p:pic>
        <p:nvPicPr>
          <p:cNvPr id="7" name="Рисунок 6" descr="C:\Users\1\Desktop\DSC0486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1556792"/>
            <a:ext cx="3096344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3528" y="4941168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Выбор эмблемы</a:t>
            </a:r>
            <a:endParaRPr lang="ru-RU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5517232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Выбор героя</a:t>
            </a:r>
            <a:endParaRPr lang="ru-RU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8184" y="5661248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Определение сюжета</a:t>
            </a:r>
            <a:endParaRPr lang="ru-RU" sz="2000" b="1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028F0-32FD-41B2-8C6F-3F4EA82C3A4A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0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+mj-lt"/>
              </a:rPr>
              <a:t>Формирование  социальной компетентности</a:t>
            </a:r>
            <a:endParaRPr lang="ru-RU" sz="3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 bwMode="auto">
          <a:xfrm>
            <a:off x="827584" y="1484784"/>
            <a:ext cx="1944216" cy="1080120"/>
          </a:xfrm>
          <a:prstGeom prst="wedgeRoundRect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 bwMode="auto">
          <a:xfrm>
            <a:off x="3419872" y="1772816"/>
            <a:ext cx="1944216" cy="1080120"/>
          </a:xfrm>
          <a:prstGeom prst="wedgeRoundRect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 bwMode="auto">
          <a:xfrm>
            <a:off x="6012160" y="1484784"/>
            <a:ext cx="1944216" cy="1080120"/>
          </a:xfrm>
          <a:prstGeom prst="wedgeRoundRect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1628800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Социальная проба</a:t>
            </a:r>
            <a:endParaRPr lang="ru-RU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1916832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Социальная практика</a:t>
            </a:r>
            <a:endParaRPr lang="ru-RU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4168" y="1700808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Социальный проект</a:t>
            </a:r>
            <a:endParaRPr lang="ru-RU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99592" y="2852936"/>
            <a:ext cx="1872208" cy="21602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491880" y="3140968"/>
            <a:ext cx="1872208" cy="21602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6084168" y="2852936"/>
            <a:ext cx="1872208" cy="21602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6176" y="3284984"/>
            <a:ext cx="18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Создание нового социально значимого продукта </a:t>
            </a:r>
            <a:r>
              <a:rPr lang="en-US" b="1" dirty="0" smtClean="0">
                <a:latin typeface="+mj-lt"/>
              </a:rPr>
              <a:t> </a:t>
            </a:r>
            <a:r>
              <a:rPr lang="ru-RU" b="1" dirty="0" smtClean="0">
                <a:latin typeface="+mj-lt"/>
              </a:rPr>
              <a:t>или услуги</a:t>
            </a:r>
            <a:endParaRPr lang="ru-RU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63888" y="3717032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Освоение и отработка социальных навыков</a:t>
            </a:r>
            <a:endParaRPr lang="ru-RU" b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9592" y="3356992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Получение информации о социальном явлении</a:t>
            </a:r>
            <a:endParaRPr lang="ru-RU" b="1" dirty="0">
              <a:latin typeface="+mj-lt"/>
            </a:endParaRPr>
          </a:p>
        </p:txBody>
      </p:sp>
      <p:sp>
        <p:nvSpPr>
          <p:cNvPr id="17" name="Волна 16"/>
          <p:cNvSpPr/>
          <p:nvPr/>
        </p:nvSpPr>
        <p:spPr bwMode="auto">
          <a:xfrm>
            <a:off x="539552" y="5517232"/>
            <a:ext cx="2664296" cy="504056"/>
          </a:xfrm>
          <a:prstGeom prst="wav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Волна 17"/>
          <p:cNvSpPr/>
          <p:nvPr/>
        </p:nvSpPr>
        <p:spPr bwMode="auto">
          <a:xfrm>
            <a:off x="5652120" y="5517232"/>
            <a:ext cx="2664296" cy="504056"/>
          </a:xfrm>
          <a:prstGeom prst="wav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Волна 18"/>
          <p:cNvSpPr/>
          <p:nvPr/>
        </p:nvSpPr>
        <p:spPr bwMode="auto">
          <a:xfrm>
            <a:off x="3059832" y="5877272"/>
            <a:ext cx="2664296" cy="504056"/>
          </a:xfrm>
          <a:prstGeom prst="wav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5576" y="558924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Проблематизация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3848" y="594928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Взаимодействие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12160" y="558924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Преобразование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http://seo.ewrecords.com/wp-content/uploads/2011/08/pomocludking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2855" y="0"/>
            <a:ext cx="1881145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028F0-32FD-41B2-8C6F-3F4EA82C3A4A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404664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+mj-lt"/>
              </a:rPr>
              <a:t>             Контроль Продвижение</a:t>
            </a:r>
            <a:endParaRPr lang="ru-RU" sz="36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26" name="Picture 2" descr="https://im1-tub-ru.yandex.net/i?id=6d49f9245839a905f6085e00b1c8ca00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708920"/>
            <a:ext cx="2016224" cy="1787051"/>
          </a:xfrm>
          <a:prstGeom prst="rect">
            <a:avLst/>
          </a:prstGeom>
          <a:noFill/>
        </p:spPr>
      </p:pic>
      <p:pic>
        <p:nvPicPr>
          <p:cNvPr id="1028" name="Picture 4" descr="http://cdn17.picsart.com/7871230087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077072"/>
            <a:ext cx="1944216" cy="1755540"/>
          </a:xfrm>
          <a:prstGeom prst="rect">
            <a:avLst/>
          </a:prstGeom>
          <a:noFill/>
        </p:spPr>
      </p:pic>
      <p:pic>
        <p:nvPicPr>
          <p:cNvPr id="1032" name="Picture 8" descr="http://www.yildiz.eu/images/jobboerse/100frag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060848"/>
            <a:ext cx="1906517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2" descr="Фон для презентаций - синий фон абстрак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 descr="http://mypresentation.ru/documents/136a2d74458e01663e7e09f603730837/img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125538"/>
            <a:ext cx="6827837" cy="511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028F0-32FD-41B2-8C6F-3F4EA82C3A4A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1907704" y="1844824"/>
            <a:ext cx="5112568" cy="3600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5616624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Функции менеджмента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EE67D-03D8-4F0A-91B2-BF9F5904AE2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979712" y="1772816"/>
            <a:ext cx="525658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планирование;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организовывание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>
              <a:buFontTx/>
              <a:buChar char="•"/>
              <a:tabLst>
                <a:tab pos="457200" algn="l"/>
              </a:tabLst>
            </a:pPr>
            <a:r>
              <a:rPr lang="ru-RU" sz="32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мотивация;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ru-RU" sz="32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брендирование</a:t>
            </a:r>
            <a:r>
              <a:rPr lang="ru-RU" sz="32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ru-RU" sz="3200" dirty="0" err="1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коучинг</a:t>
            </a:r>
            <a:endParaRPr lang="ru-RU" sz="3200" dirty="0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ru-RU" sz="32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координация;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контроль;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фандрайзинг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4716016" y="0"/>
            <a:ext cx="4104456" cy="12241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219" name="Рисунок 3" descr="http://900igr.net/datas/pedagogika/Metod-proektov/0013-013-Metod-proekt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03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 bwMode="auto">
          <a:xfrm>
            <a:off x="3635896" y="1556792"/>
            <a:ext cx="1800200" cy="7920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charset="0"/>
              </a:rPr>
              <a:t>Социальный проект</a:t>
            </a:r>
          </a:p>
        </p:txBody>
      </p:sp>
      <p:pic>
        <p:nvPicPr>
          <p:cNvPr id="9223" name="Picture 2" descr="http://investments.academic.ru/pictures/investments/img1992397_TSentr_obschestvennoy_informats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975"/>
            <a:ext cx="2592388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nfk.no/handlers/bv.ashx/i597250a9-f48f-448b-a472-c9c8f6d13ebc/konferansebord_rundt(2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412776"/>
            <a:ext cx="1872207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EE67D-03D8-4F0A-91B2-BF9F5904AE2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260648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2"/>
                </a:solidFill>
                <a:latin typeface="Constantia"/>
              </a:rPr>
              <a:t>Планирование</a:t>
            </a:r>
            <a:endParaRPr lang="ru-RU" sz="3600" b="1" dirty="0">
              <a:solidFill>
                <a:schemeClr val="tx2"/>
              </a:solidFill>
              <a:latin typeface="Constant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0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defRPr/>
            </a:pPr>
            <a:r>
              <a:rPr lang="ru-RU" b="1" dirty="0" smtClean="0">
                <a:solidFill>
                  <a:schemeClr val="tx2"/>
                </a:solidFill>
              </a:rPr>
              <a:t>Процесс изучения и решения проблем, </a:t>
            </a:r>
          </a:p>
          <a:p>
            <a:pPr marL="342900" indent="-342900" algn="ctr">
              <a:defRPr/>
            </a:pPr>
            <a:r>
              <a:rPr lang="ru-RU" b="1" dirty="0" smtClean="0">
                <a:solidFill>
                  <a:schemeClr val="tx2"/>
                </a:solidFill>
              </a:rPr>
              <a:t>определение целей деятельности </a:t>
            </a:r>
          </a:p>
          <a:p>
            <a:pPr marL="342900" indent="-342900" algn="ctr">
              <a:defRPr/>
            </a:pPr>
            <a:r>
              <a:rPr lang="ru-RU" b="1" dirty="0" smtClean="0">
                <a:solidFill>
                  <a:schemeClr val="tx2"/>
                </a:solidFill>
              </a:rPr>
              <a:t>и способов их реализации.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683568" y="53975"/>
            <a:ext cx="8003232" cy="1143000"/>
          </a:xfrm>
        </p:spPr>
        <p:txBody>
          <a:bodyPr/>
          <a:lstStyle/>
          <a:p>
            <a:pPr algn="l" eaLnBrk="1" hangingPunct="1"/>
            <a:r>
              <a:rPr lang="ru-RU" sz="3600" b="1" dirty="0" err="1" smtClean="0">
                <a:solidFill>
                  <a:schemeClr val="tx2"/>
                </a:solidFill>
              </a:rPr>
              <a:t>Организовывание</a:t>
            </a:r>
            <a:endParaRPr lang="ru-RU" sz="3600" b="1" dirty="0" smtClean="0">
              <a:solidFill>
                <a:schemeClr val="tx2"/>
              </a:solidFill>
            </a:endParaRPr>
          </a:p>
        </p:txBody>
      </p:sp>
      <p:sp>
        <p:nvSpPr>
          <p:cNvPr id="5124" name="AutoShape 6"/>
          <p:cNvSpPr>
            <a:spLocks noChangeArrowheads="1"/>
          </p:cNvSpPr>
          <p:nvPr/>
        </p:nvSpPr>
        <p:spPr bwMode="auto">
          <a:xfrm>
            <a:off x="2267744" y="1340768"/>
            <a:ext cx="4608066" cy="108012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indent="-342900" algn="ctr">
              <a:defRPr/>
            </a:pPr>
            <a:endParaRPr lang="ru-RU" sz="2000" b="1" dirty="0" smtClean="0">
              <a:solidFill>
                <a:schemeClr val="tx2"/>
              </a:solidFill>
            </a:endParaRPr>
          </a:p>
          <a:p>
            <a:pPr marL="342900" indent="-342900" algn="ctr"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Определение структуры</a:t>
            </a:r>
          </a:p>
          <a:p>
            <a:pPr marL="342900" indent="-342900" algn="ctr"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>
                <a:solidFill>
                  <a:schemeClr val="tx2"/>
                </a:solidFill>
              </a:rPr>
              <a:t>управления </a:t>
            </a:r>
            <a:r>
              <a:rPr lang="ru-RU" sz="2000" b="1" dirty="0" smtClean="0">
                <a:solidFill>
                  <a:schemeClr val="tx2"/>
                </a:solidFill>
              </a:rPr>
              <a:t>и </a:t>
            </a:r>
            <a:r>
              <a:rPr lang="ru-RU" sz="2000" b="1" dirty="0">
                <a:solidFill>
                  <a:schemeClr val="tx2"/>
                </a:solidFill>
              </a:rPr>
              <a:t>соподчинение </a:t>
            </a:r>
          </a:p>
          <a:p>
            <a:pPr marL="342900" indent="-342900" algn="ctr">
              <a:defRPr/>
            </a:pPr>
            <a:r>
              <a:rPr lang="ru-RU" sz="2000" b="1" dirty="0">
                <a:solidFill>
                  <a:schemeClr val="tx2"/>
                </a:solidFill>
              </a:rPr>
              <a:t>подразделений</a:t>
            </a:r>
          </a:p>
          <a:p>
            <a:pPr marL="342900" indent="-342900" algn="ctr">
              <a:defRPr/>
            </a:pPr>
            <a:endParaRPr lang="ru-RU" dirty="0"/>
          </a:p>
        </p:txBody>
      </p:sp>
      <p:sp>
        <p:nvSpPr>
          <p:cNvPr id="8198" name="WordArt 7"/>
          <p:cNvSpPr>
            <a:spLocks noChangeArrowheads="1" noChangeShapeType="1" noTextEdit="1"/>
          </p:cNvSpPr>
          <p:nvPr/>
        </p:nvSpPr>
        <p:spPr bwMode="auto">
          <a:xfrm>
            <a:off x="250825" y="3644900"/>
            <a:ext cx="31623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accent2">
                  <a:alpha val="50195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8202" name="Прямоугольник 7"/>
          <p:cNvSpPr>
            <a:spLocks noChangeArrowheads="1"/>
          </p:cNvSpPr>
          <p:nvPr/>
        </p:nvSpPr>
        <p:spPr bwMode="auto">
          <a:xfrm>
            <a:off x="611188" y="3789363"/>
            <a:ext cx="2286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endParaRPr lang="ru-RU">
              <a:solidFill>
                <a:srgbClr val="205FF6"/>
              </a:solidFill>
            </a:endParaRPr>
          </a:p>
          <a:p>
            <a:pPr marL="342900" indent="-342900" algn="ctr"/>
            <a:r>
              <a:rPr lang="ru-RU">
                <a:solidFill>
                  <a:srgbClr val="205FF6"/>
                </a:solidFill>
              </a:rPr>
              <a:t>   </a:t>
            </a:r>
          </a:p>
        </p:txBody>
      </p:sp>
      <p:pic>
        <p:nvPicPr>
          <p:cNvPr id="14" name="Рисунок 13" descr="http://www.rezina.info/uf/image/x_e4e3458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708920"/>
            <a:ext cx="1944216" cy="302433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1" name="Рисунок 10" descr="http://www.obzor.lt/images/news/11/2014_03_15/pic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365104"/>
            <a:ext cx="194421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5C583-E70F-4727-A108-BD1DD86CA94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3" name="Picture 5" descr="MEET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852936"/>
            <a:ext cx="3457401" cy="246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3203848" y="2924944"/>
            <a:ext cx="2304256" cy="36004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Высший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3923928" y="4077072"/>
            <a:ext cx="2016224" cy="36003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006666"/>
                </a:solidFill>
              </a:rPr>
              <a:t>Средний</a:t>
            </a:r>
            <a:r>
              <a:rPr lang="ru-RU" sz="2400" dirty="0">
                <a:solidFill>
                  <a:srgbClr val="006666"/>
                </a:solidFill>
              </a:rPr>
              <a:t> </a:t>
            </a:r>
            <a:endParaRPr lang="ru-RU" sz="2400" dirty="0"/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1259632" y="5445224"/>
            <a:ext cx="2304852" cy="50405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00B050"/>
                </a:solidFill>
              </a:rPr>
              <a:t>Низовой 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4"/>
          <p:cNvSpPr>
            <a:spLocks noChangeArrowheads="1" noChangeShapeType="1" noTextEdit="1"/>
          </p:cNvSpPr>
          <p:nvPr/>
        </p:nvSpPr>
        <p:spPr bwMode="auto">
          <a:xfrm>
            <a:off x="179388" y="260350"/>
            <a:ext cx="3887787" cy="9366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ru-RU" sz="3600" kern="10" spc="-360" dirty="0">
              <a:ln w="12700">
                <a:solidFill>
                  <a:srgbClr val="006666"/>
                </a:solidFill>
                <a:round/>
                <a:headEnd/>
                <a:tailEnd/>
              </a:ln>
              <a:solidFill>
                <a:srgbClr val="33CC33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1835696" y="5877272"/>
            <a:ext cx="6048672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tx2"/>
                </a:solidFill>
              </a:rPr>
              <a:t>Пирамида </a:t>
            </a:r>
            <a:r>
              <a:rPr lang="ru-RU" sz="2400" b="1" dirty="0" smtClean="0">
                <a:solidFill>
                  <a:schemeClr val="tx2"/>
                </a:solidFill>
              </a:rPr>
              <a:t>  потребностей  </a:t>
            </a:r>
            <a:r>
              <a:rPr lang="ru-RU" sz="2400" b="1" dirty="0" err="1" smtClean="0">
                <a:solidFill>
                  <a:schemeClr val="tx2"/>
                </a:solidFill>
              </a:rPr>
              <a:t>Маслоу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11268" name="Picture 6" descr="пирамида Масло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46085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1267" name="AutoShape 5"/>
          <p:cNvSpPr>
            <a:spLocks noChangeArrowheads="1"/>
          </p:cNvSpPr>
          <p:nvPr/>
        </p:nvSpPr>
        <p:spPr bwMode="auto">
          <a:xfrm>
            <a:off x="3275856" y="188640"/>
            <a:ext cx="5868144" cy="96388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dirty="0"/>
              <a:t>Создание заинтересованности </a:t>
            </a:r>
            <a:r>
              <a:rPr lang="ru-RU" b="1" dirty="0" smtClean="0"/>
              <a:t>, набор волонтеров</a:t>
            </a:r>
            <a:endParaRPr lang="ru-RU" b="1" dirty="0"/>
          </a:p>
          <a:p>
            <a:pPr algn="ctr"/>
            <a:r>
              <a:rPr lang="ru-RU" b="1" dirty="0" smtClean="0"/>
              <a:t>для достижения </a:t>
            </a:r>
            <a:r>
              <a:rPr lang="ru-RU" b="1" dirty="0"/>
              <a:t>целей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04664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+mj-lt"/>
              </a:rPr>
              <a:t>  Мотивация</a:t>
            </a:r>
            <a:endParaRPr lang="ru-RU" sz="36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1270" name="Рисунок 5" descr="http://www.kazakhstanzaman.kz/wp-content/uploads/2014/02/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27495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028F0-32FD-41B2-8C6F-3F4EA82C3A4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5"/>
          <p:cNvSpPr>
            <a:spLocks noChangeArrowheads="1"/>
          </p:cNvSpPr>
          <p:nvPr/>
        </p:nvSpPr>
        <p:spPr bwMode="auto">
          <a:xfrm>
            <a:off x="899592" y="1340768"/>
            <a:ext cx="7343775" cy="64807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971600" y="1268760"/>
            <a:ext cx="74888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latin typeface="+mj-lt"/>
              </a:rPr>
              <a:t>обмен  информацией  с  другими  </a:t>
            </a:r>
            <a:r>
              <a:rPr lang="ru-RU" sz="2000" b="1" dirty="0" smtClean="0">
                <a:latin typeface="+mj-lt"/>
              </a:rPr>
              <a:t>людьми, организация взаимодействия подразделений </a:t>
            </a:r>
            <a:endParaRPr lang="ru-RU" sz="2000" b="1" dirty="0">
              <a:latin typeface="+mj-lt"/>
            </a:endParaRP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755576" y="5373216"/>
            <a:ext cx="79200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ru-RU" b="1" dirty="0" smtClean="0">
                <a:solidFill>
                  <a:schemeClr val="tx2"/>
                </a:solidFill>
              </a:rPr>
              <a:t>Самыми  </a:t>
            </a:r>
            <a:r>
              <a:rPr lang="ru-RU" b="1" dirty="0">
                <a:solidFill>
                  <a:schemeClr val="tx2"/>
                </a:solidFill>
              </a:rPr>
              <a:t>эффективными  являются  коммуникации  путем  личных  контактов</a:t>
            </a:r>
            <a:r>
              <a:rPr lang="ru-RU" b="1" dirty="0" smtClean="0">
                <a:solidFill>
                  <a:schemeClr val="tx2"/>
                </a:solidFill>
              </a:rPr>
              <a:t>.</a:t>
            </a:r>
          </a:p>
          <a:p>
            <a:pPr marL="342900" indent="-342900" algn="ctr"/>
            <a:r>
              <a:rPr lang="ru-RU" b="1" dirty="0" smtClean="0">
                <a:solidFill>
                  <a:schemeClr val="tx2"/>
                </a:solidFill>
              </a:rPr>
              <a:t>Самые быстрые – интернет контакты.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404664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+mj-lt"/>
              </a:rPr>
              <a:t>Координация</a:t>
            </a:r>
            <a:endParaRPr lang="ru-RU" sz="3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028F0-32FD-41B2-8C6F-3F4EA82C3A4A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251520" y="2060848"/>
            <a:ext cx="3600400" cy="79208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/>
            <a:r>
              <a:rPr lang="ru-RU" b="1" dirty="0" smtClean="0">
                <a:solidFill>
                  <a:srgbClr val="C00000"/>
                </a:solidFill>
              </a:rPr>
              <a:t>Отправитель</a:t>
            </a:r>
          </a:p>
          <a:p>
            <a:pPr marL="342900" indent="-342900"/>
            <a:r>
              <a:rPr lang="ru-RU" b="1" dirty="0" smtClean="0">
                <a:solidFill>
                  <a:schemeClr val="tx2"/>
                </a:solidFill>
              </a:rPr>
              <a:t>– лицо, генерирующее  идеи</a:t>
            </a:r>
          </a:p>
          <a:p>
            <a:pPr marL="342900" indent="-342900"/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4499992" y="3140968"/>
            <a:ext cx="2016224" cy="129614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b="1" dirty="0" smtClean="0">
                <a:solidFill>
                  <a:srgbClr val="990000"/>
                </a:solidFill>
              </a:rPr>
              <a:t>Канал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–  средство  передачи  информации</a:t>
            </a:r>
          </a:p>
          <a:p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2339752" y="2708920"/>
            <a:ext cx="2160240" cy="136815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b="1" dirty="0" smtClean="0">
                <a:solidFill>
                  <a:srgbClr val="990000"/>
                </a:solidFill>
              </a:rPr>
              <a:t>Сообщение </a:t>
            </a:r>
            <a:endParaRPr lang="ru-RU" b="1" dirty="0" smtClean="0"/>
          </a:p>
          <a:p>
            <a:r>
              <a:rPr lang="ru-RU" b="1" dirty="0" smtClean="0">
                <a:solidFill>
                  <a:schemeClr val="tx2"/>
                </a:solidFill>
              </a:rPr>
              <a:t>-  собственно информация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6228184" y="3861048"/>
            <a:ext cx="2448272" cy="129614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b="1" dirty="0" smtClean="0">
                <a:solidFill>
                  <a:srgbClr val="990000"/>
                </a:solidFill>
              </a:rPr>
              <a:t>Получатель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– лицо, которому  предназначена  информация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63888" y="5729972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4098" name="Picture 2" descr="https://partnerxchange.files.wordpress.com/2015/05/3d-man-running-with-envel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96952"/>
            <a:ext cx="2376264" cy="2376264"/>
          </a:xfrm>
          <a:prstGeom prst="rect">
            <a:avLst/>
          </a:prstGeom>
          <a:noFill/>
        </p:spPr>
      </p:pic>
      <p:pic>
        <p:nvPicPr>
          <p:cNvPr id="4100" name="Picture 4" descr="http://co13.nevseoboi.com.ua/176/17537/1414357941-5302425-3d-grafika-www.nevseoboi.com.u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132856"/>
            <a:ext cx="1904212" cy="1512168"/>
          </a:xfrm>
          <a:prstGeom prst="rect">
            <a:avLst/>
          </a:prstGeom>
          <a:noFill/>
        </p:spPr>
      </p:pic>
      <p:pic>
        <p:nvPicPr>
          <p:cNvPr id="22530" name="Picture 2" descr="http://www.dzineblog360.com/wp-content/uploads/2012/02/Email-Guys-Icon-S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309664" cy="126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404664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chemeClr val="tx2"/>
                </a:solidFill>
                <a:latin typeface="+mj-lt"/>
              </a:rPr>
              <a:t>Брендирование</a:t>
            </a:r>
            <a:r>
              <a:rPr lang="ru-RU" sz="4000" b="1" dirty="0" smtClean="0">
                <a:solidFill>
                  <a:schemeClr val="tx2"/>
                </a:solidFill>
                <a:latin typeface="+mj-lt"/>
              </a:rPr>
              <a:t> и </a:t>
            </a:r>
            <a:r>
              <a:rPr lang="ru-RU" sz="4000" b="1" dirty="0" err="1" smtClean="0">
                <a:solidFill>
                  <a:schemeClr val="tx2"/>
                </a:solidFill>
                <a:latin typeface="+mj-lt"/>
              </a:rPr>
              <a:t>коучинг</a:t>
            </a:r>
            <a:endParaRPr lang="ru-RU" sz="40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" name="Рисунок 2" descr="http://www.funlib.ru/cimg/2014/101711/503168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412776"/>
            <a:ext cx="17281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believehrd.com/Resource/training1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484784"/>
            <a:ext cx="18002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razyyy.net.ua/wp-content/uploads/2014/2/videouroki-cms-sistema-upravlenija-kontentom-za-1_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123728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downloadpowerpointtemplates.com/uploads/soft/PPT%20Backgrounds/3D/3D%20character%20meeting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717032"/>
            <a:ext cx="187220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http://www.webquestcreator2.com/majwq/public/files/files_user/10013/convocan-a-160-mil-maestros-a-evaluaci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653136"/>
            <a:ext cx="1872208" cy="1296144"/>
          </a:xfrm>
          <a:prstGeom prst="rect">
            <a:avLst/>
          </a:prstGeom>
          <a:noFill/>
        </p:spPr>
      </p:pic>
      <p:pic>
        <p:nvPicPr>
          <p:cNvPr id="30724" name="Picture 4" descr="http://galeri.bidibidi.com/albumler/bidibidi/3d_boyutlu/3dkarma/normal_3D-boyutlu-resimler_bidibidi-com-2012_004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4293096"/>
            <a:ext cx="1800200" cy="1350150"/>
          </a:xfrm>
          <a:prstGeom prst="rect">
            <a:avLst/>
          </a:prstGeom>
          <a:noFill/>
        </p:spPr>
      </p:pic>
      <p:pic>
        <p:nvPicPr>
          <p:cNvPr id="30726" name="Picture 6" descr="http://komp-r.ucoz.ru/_ph/15/9112746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1484784"/>
            <a:ext cx="1779022" cy="1296144"/>
          </a:xfrm>
          <a:prstGeom prst="rect">
            <a:avLst/>
          </a:prstGeom>
          <a:noFill/>
        </p:spPr>
      </p:pic>
      <p:pic>
        <p:nvPicPr>
          <p:cNvPr id="30728" name="Picture 8" descr="http://www.tmwallpaper.com/mod/3d-characters/1920x1200/3D-Characters-wallpaper-1920x1200-06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216" y="1484784"/>
            <a:ext cx="2016224" cy="1260140"/>
          </a:xfrm>
          <a:prstGeom prst="rect">
            <a:avLst/>
          </a:prstGeom>
          <a:noFill/>
        </p:spPr>
      </p:pic>
      <p:pic>
        <p:nvPicPr>
          <p:cNvPr id="30730" name="Picture 10" descr="http://roscom-tv.ru/images/upload/i_132836139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2040" y="4149080"/>
            <a:ext cx="1224136" cy="1776197"/>
          </a:xfrm>
          <a:prstGeom prst="rect">
            <a:avLst/>
          </a:prstGeom>
          <a:noFill/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028F0-32FD-41B2-8C6F-3F4EA82C3A4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707904" y="5877272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сопровождени</a:t>
            </a:r>
            <a:r>
              <a:rPr lang="ru-RU" b="1" dirty="0" smtClean="0"/>
              <a:t>е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04248" y="522920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обучение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44208" y="292494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формирование групп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5976" y="292494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определение возможностей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544" y="537321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работа лидеров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560" y="292494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реклама проекта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99792" y="292494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поиск волонтеров</a:t>
            </a:r>
            <a:endParaRPr lang="ru-RU" b="1" dirty="0">
              <a:solidFill>
                <a:schemeClr val="tx2"/>
              </a:solidFill>
            </a:endParaRPr>
          </a:p>
        </p:txBody>
      </p:sp>
      <p:cxnSp>
        <p:nvCxnSpPr>
          <p:cNvPr id="21" name="Прямая со стрелкой 20"/>
          <p:cNvCxnSpPr>
            <a:stCxn id="30726" idx="3"/>
            <a:endCxn id="4" idx="1"/>
          </p:cNvCxnSpPr>
          <p:nvPr/>
        </p:nvCxnSpPr>
        <p:spPr bwMode="auto">
          <a:xfrm>
            <a:off x="2174558" y="2132856"/>
            <a:ext cx="30921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4" idx="3"/>
          </p:cNvCxnSpPr>
          <p:nvPr/>
        </p:nvCxnSpPr>
        <p:spPr bwMode="auto">
          <a:xfrm>
            <a:off x="4283968" y="2132856"/>
            <a:ext cx="288032" cy="14401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3" idx="3"/>
            <a:endCxn id="30728" idx="1"/>
          </p:cNvCxnSpPr>
          <p:nvPr/>
        </p:nvCxnSpPr>
        <p:spPr bwMode="auto">
          <a:xfrm>
            <a:off x="6228184" y="2096852"/>
            <a:ext cx="288032" cy="1800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 bwMode="auto">
          <a:xfrm flipH="1">
            <a:off x="8172400" y="2852936"/>
            <a:ext cx="288032" cy="100811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 bwMode="auto">
          <a:xfrm flipH="1">
            <a:off x="6084168" y="4797152"/>
            <a:ext cx="432048" cy="14401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 bwMode="auto">
          <a:xfrm flipH="1" flipV="1">
            <a:off x="2339752" y="4869160"/>
            <a:ext cx="576064" cy="36004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 bwMode="auto">
          <a:xfrm flipH="1" flipV="1">
            <a:off x="1547664" y="3501008"/>
            <a:ext cx="144016" cy="72008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5"/>
          <p:cNvSpPr>
            <a:spLocks noChangeArrowheads="1"/>
          </p:cNvSpPr>
          <p:nvPr/>
        </p:nvSpPr>
        <p:spPr bwMode="auto">
          <a:xfrm>
            <a:off x="1835696" y="1556792"/>
            <a:ext cx="7056784" cy="216023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just"/>
            <a:r>
              <a:rPr lang="ru-RU" sz="2000" b="1" dirty="0">
                <a:solidFill>
                  <a:srgbClr val="C00000"/>
                </a:solidFill>
              </a:rPr>
              <a:t>Система наблюдения за </a:t>
            </a:r>
            <a:r>
              <a:rPr lang="ru-RU" sz="2000" b="1" dirty="0" smtClean="0">
                <a:solidFill>
                  <a:srgbClr val="C00000"/>
                </a:solidFill>
              </a:rPr>
              <a:t>деятельностью:</a:t>
            </a:r>
          </a:p>
          <a:p>
            <a:pPr algn="just"/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</a:rPr>
              <a:t>контроль количества, качества, соблюдение </a:t>
            </a:r>
            <a:r>
              <a:rPr lang="ru-RU" sz="2000" b="1" dirty="0">
                <a:solidFill>
                  <a:schemeClr val="tx2"/>
                </a:solidFill>
              </a:rPr>
              <a:t>норм, </a:t>
            </a:r>
            <a:endParaRPr lang="ru-RU" sz="2000" b="1" dirty="0" smtClean="0">
              <a:solidFill>
                <a:schemeClr val="tx2"/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tx2"/>
                </a:solidFill>
              </a:rPr>
              <a:t>инструкций</a:t>
            </a:r>
            <a:r>
              <a:rPr lang="ru-RU" sz="2000" b="1" dirty="0">
                <a:solidFill>
                  <a:schemeClr val="tx2"/>
                </a:solidFill>
              </a:rPr>
              <a:t>, </a:t>
            </a:r>
            <a:r>
              <a:rPr lang="ru-RU" sz="2000" b="1" dirty="0" smtClean="0">
                <a:solidFill>
                  <a:schemeClr val="tx2"/>
                </a:solidFill>
              </a:rPr>
              <a:t>и </a:t>
            </a:r>
            <a:r>
              <a:rPr lang="ru-RU" sz="2000" b="1" dirty="0">
                <a:solidFill>
                  <a:schemeClr val="tx2"/>
                </a:solidFill>
              </a:rPr>
              <a:t>т.д</a:t>
            </a:r>
            <a:r>
              <a:rPr lang="ru-RU" sz="2000" b="1" dirty="0" smtClean="0">
                <a:solidFill>
                  <a:schemeClr val="tx2"/>
                </a:solidFill>
              </a:rPr>
              <a:t>.</a:t>
            </a:r>
            <a:endParaRPr lang="ru-RU" sz="2000" b="1" dirty="0">
              <a:solidFill>
                <a:schemeClr val="tx2"/>
              </a:solidFill>
            </a:endParaRPr>
          </a:p>
          <a:p>
            <a:pPr algn="just"/>
            <a:r>
              <a:rPr lang="ru-RU" sz="2000" b="1" dirty="0">
                <a:solidFill>
                  <a:schemeClr val="tx2"/>
                </a:solidFill>
              </a:rPr>
              <a:t>А) предварительный контроль (на стадии </a:t>
            </a:r>
          </a:p>
          <a:p>
            <a:pPr algn="just"/>
            <a:r>
              <a:rPr lang="ru-RU" sz="2000" b="1" dirty="0">
                <a:solidFill>
                  <a:schemeClr val="tx2"/>
                </a:solidFill>
              </a:rPr>
              <a:t>составления планов);</a:t>
            </a:r>
          </a:p>
          <a:p>
            <a:pPr algn="just"/>
            <a:r>
              <a:rPr lang="ru-RU" sz="2000" b="1" dirty="0">
                <a:solidFill>
                  <a:schemeClr val="tx2"/>
                </a:solidFill>
              </a:rPr>
              <a:t>Б) текущий контроль (на стадии выполнения планов);</a:t>
            </a:r>
          </a:p>
          <a:p>
            <a:pPr algn="just"/>
            <a:r>
              <a:rPr lang="ru-RU" sz="2000" b="1" dirty="0">
                <a:solidFill>
                  <a:schemeClr val="tx2"/>
                </a:solidFill>
              </a:rPr>
              <a:t>В) заключительный контроль (при оценке результатов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3317" name="WordArt 6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827088" y="3716338"/>
            <a:ext cx="1781175" cy="8032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endParaRPr lang="ru-RU" sz="3600" kern="10" dirty="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13318" name="AutoShape 7"/>
          <p:cNvSpPr>
            <a:spLocks noChangeArrowheads="1"/>
          </p:cNvSpPr>
          <p:nvPr/>
        </p:nvSpPr>
        <p:spPr bwMode="auto">
          <a:xfrm>
            <a:off x="971600" y="4077072"/>
            <a:ext cx="5616129" cy="72008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+mj-lt"/>
              </a:rPr>
              <a:t>Комплексная проверка всех или отдельных 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  <a:latin typeface="+mj-lt"/>
              </a:rPr>
              <a:t>сторон 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деятельности</a:t>
            </a:r>
            <a:endParaRPr lang="ru-RU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501008"/>
            <a:ext cx="2170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+mj-lt"/>
              </a:rPr>
              <a:t>Ревизия</a:t>
            </a:r>
            <a:endParaRPr lang="ru-RU" sz="32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664" y="260648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+mj-lt"/>
              </a:rPr>
              <a:t>Контроль</a:t>
            </a:r>
            <a:endParaRPr lang="ru-RU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028F0-32FD-41B2-8C6F-3F4EA82C3A4A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4797152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+mj-lt"/>
              </a:rPr>
              <a:t>Продвижение</a:t>
            </a:r>
            <a:endParaRPr lang="ru-RU" sz="3200" b="1" dirty="0">
              <a:latin typeface="+mj-lt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323528" y="5517232"/>
            <a:ext cx="6120680" cy="6480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     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еятельность за пределами рамок проекта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1052736"/>
            <a:ext cx="2879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+mj-lt"/>
              </a:rPr>
              <a:t>Мониторинг</a:t>
            </a:r>
            <a:endParaRPr lang="ru-RU" sz="3200" b="1" dirty="0">
              <a:latin typeface="+mj-lt"/>
            </a:endParaRPr>
          </a:p>
        </p:txBody>
      </p:sp>
      <p:pic>
        <p:nvPicPr>
          <p:cNvPr id="15362" name="Picture 2" descr="https://im1-tub-ru.yandex.net/i?id=a290beee54737f9746f9fd81dba1fe5b&amp;n=33&amp;h=215&amp;w=1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7240" cy="1196752"/>
          </a:xfrm>
          <a:prstGeom prst="rect">
            <a:avLst/>
          </a:prstGeom>
          <a:noFill/>
        </p:spPr>
      </p:pic>
      <p:pic>
        <p:nvPicPr>
          <p:cNvPr id="14" name="Picture 4" descr="http://cdn17.picsart.com/7871230087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293096"/>
            <a:ext cx="1728192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ынок труда">
  <a:themeElements>
    <a:clrScheme name="Рынок труда 13">
      <a:dk1>
        <a:srgbClr val="205FF6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1A50D2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Рынок труд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ынок труд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ынок труд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ынок труд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ынок труд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ынок труд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ынок труд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ынок труд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ынок труд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ынок труд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ынок труд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ынок труд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ынок труда 13">
        <a:dk1>
          <a:srgbClr val="205FF6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A50D2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1771</TotalTime>
  <Words>938</Words>
  <Application>Microsoft Office PowerPoint</Application>
  <PresentationFormat>Экран (4:3)</PresentationFormat>
  <Paragraphs>294</Paragraphs>
  <Slides>26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Рынок труда</vt:lpstr>
      <vt:lpstr>Слайд</vt:lpstr>
      <vt:lpstr>Основы менеджмента социального проектирования в общественных организациях образовательных учреждений</vt:lpstr>
      <vt:lpstr>Инновационные идеи в рамках технологии  «Социальное проектирование»</vt:lpstr>
      <vt:lpstr>Функции менеджмента</vt:lpstr>
      <vt:lpstr>Слайд 4</vt:lpstr>
      <vt:lpstr>Организовывание</vt:lpstr>
      <vt:lpstr>Слайд 6</vt:lpstr>
      <vt:lpstr>Слайд 7</vt:lpstr>
      <vt:lpstr>Слайд 8</vt:lpstr>
      <vt:lpstr>Слайд 9</vt:lpstr>
      <vt:lpstr>Слайд 10</vt:lpstr>
      <vt:lpstr>Слайд 11</vt:lpstr>
      <vt:lpstr> Эффективная организация деятельности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Менеджмент</dc:title>
  <dc:creator>Надежда</dc:creator>
  <cp:lastModifiedBy>1</cp:lastModifiedBy>
  <cp:revision>289</cp:revision>
  <dcterms:created xsi:type="dcterms:W3CDTF">2009-03-01T01:55:41Z</dcterms:created>
  <dcterms:modified xsi:type="dcterms:W3CDTF">2016-04-04T13:35:02Z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TC101950921049</vt:lpwstr>
  </property>
</Properties>
</file>