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6" r:id="rId11"/>
    <p:sldId id="269" r:id="rId12"/>
    <p:sldId id="270" r:id="rId13"/>
    <p:sldId id="268" r:id="rId14"/>
    <p:sldId id="271" r:id="rId15"/>
    <p:sldId id="272" r:id="rId16"/>
    <p:sldId id="273"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10.10.2019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10.10.2019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10.10.2019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10.10.2019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00401_Salyut_na_Deny_goroda_Ekaterinburg_salyut_feyerverk_gorodskoy_prud_gorod_ekaterinburg_vid_sverhu_prazdnik_760x0_5229.3486.0.0.jpg"/>
          <p:cNvPicPr>
            <a:picLocks noChangeAspect="1"/>
          </p:cNvPicPr>
          <p:nvPr/>
        </p:nvPicPr>
        <p:blipFill>
          <a:blip r:embed="rId2">
            <a:lum bright="40000" contrast="-30000"/>
          </a:blip>
          <a:stretch>
            <a:fillRect/>
          </a:stretch>
        </p:blipFill>
        <p:spPr>
          <a:xfrm>
            <a:off x="0" y="0"/>
            <a:ext cx="9144000" cy="6858000"/>
          </a:xfrm>
          <a:prstGeom prst="rect">
            <a:avLst/>
          </a:prstGeom>
          <a:effectLst>
            <a:softEdge rad="127000"/>
          </a:effectLst>
        </p:spPr>
      </p:pic>
      <p:sp>
        <p:nvSpPr>
          <p:cNvPr id="2" name="Заголовок 1"/>
          <p:cNvSpPr>
            <a:spLocks noGrp="1"/>
          </p:cNvSpPr>
          <p:nvPr>
            <p:ph type="title"/>
          </p:nvPr>
        </p:nvSpPr>
        <p:spPr>
          <a:xfrm>
            <a:off x="500034" y="2571744"/>
            <a:ext cx="8229600" cy="1143000"/>
          </a:xfrm>
        </p:spPr>
        <p:txBody>
          <a:bodyPr>
            <a:noAutofit/>
          </a:bodyPr>
          <a:lstStyle/>
          <a:p>
            <a:r>
              <a:rPr lang="ru-RU" sz="6600" dirty="0" smtClean="0"/>
              <a:t>Классный час на тему </a:t>
            </a:r>
            <a:r>
              <a:rPr lang="ru-RU" sz="6600" b="1" dirty="0" smtClean="0"/>
              <a:t>«</a:t>
            </a:r>
            <a:r>
              <a:rPr lang="ru-RU" sz="5400" b="1" dirty="0" smtClean="0"/>
              <a:t>Шалость</a:t>
            </a:r>
            <a:r>
              <a:rPr lang="ru-RU" sz="5400" b="1" dirty="0" smtClean="0"/>
              <a:t>. Злонамеренный поступок. </a:t>
            </a:r>
            <a:r>
              <a:rPr lang="ru-RU" sz="5400" b="1" dirty="0" smtClean="0"/>
              <a:t>Вандализм</a:t>
            </a:r>
            <a:r>
              <a:rPr lang="ru-RU" sz="6600" dirty="0" smtClean="0"/>
              <a:t>»</a:t>
            </a:r>
            <a:r>
              <a:rPr lang="ru-RU" sz="6600" dirty="0" smtClean="0"/>
              <a:t/>
            </a:r>
            <a:br>
              <a:rPr lang="ru-RU" sz="6600" dirty="0" smtClean="0"/>
            </a:br>
            <a:r>
              <a:rPr lang="ru-RU" sz="1600" dirty="0" smtClean="0"/>
              <a:t>АНО </a:t>
            </a:r>
            <a:r>
              <a:rPr lang="ru-RU" sz="1600" dirty="0" smtClean="0"/>
              <a:t>«</a:t>
            </a:r>
            <a:r>
              <a:rPr lang="ru-RU" sz="1600" dirty="0" smtClean="0"/>
              <a:t>Симпента</a:t>
            </a:r>
            <a:r>
              <a:rPr lang="ru-RU" sz="1600" dirty="0" smtClean="0"/>
              <a:t>». Контактные данные:  </a:t>
            </a:r>
            <a:r>
              <a:rPr lang="en-US" sz="1600" dirty="0" smtClean="0"/>
              <a:t>luboe</a:t>
            </a:r>
            <a:r>
              <a:rPr lang="ru-RU" sz="1600" dirty="0" smtClean="0"/>
              <a:t>05@</a:t>
            </a:r>
            <a:r>
              <a:rPr lang="en-US" sz="1600" dirty="0" smtClean="0"/>
              <a:t>mail</a:t>
            </a:r>
            <a:r>
              <a:rPr lang="ru-RU" sz="1600" dirty="0" smtClean="0"/>
              <a:t>.</a:t>
            </a:r>
            <a:r>
              <a:rPr lang="en-US" sz="1600" dirty="0" smtClean="0"/>
              <a:t>ru</a:t>
            </a:r>
            <a:r>
              <a:rPr lang="ru-RU" sz="6600" dirty="0" smtClean="0"/>
              <a:t/>
            </a:r>
            <a:br>
              <a:rPr lang="ru-RU" sz="6600" dirty="0" smtClean="0"/>
            </a:br>
            <a:endParaRPr lang="ru-RU"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анаты машина.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1.jpg"/>
          <p:cNvPicPr>
            <a:picLocks noChangeAspect="1"/>
          </p:cNvPicPr>
          <p:nvPr/>
        </p:nvPicPr>
        <p:blipFill>
          <a:blip r:embed="rId2"/>
          <a:stretch>
            <a:fillRect/>
          </a:stretch>
        </p:blipFill>
        <p:spPr>
          <a:xfrm>
            <a:off x="3803121" y="1142984"/>
            <a:ext cx="5340879" cy="4000504"/>
          </a:xfrm>
          <a:prstGeom prst="rect">
            <a:avLst/>
          </a:prstGeom>
        </p:spPr>
      </p:pic>
      <p:pic>
        <p:nvPicPr>
          <p:cNvPr id="4" name="Рисунок 3" descr="в3.jpg"/>
          <p:cNvPicPr>
            <a:picLocks noChangeAspect="1"/>
          </p:cNvPicPr>
          <p:nvPr/>
        </p:nvPicPr>
        <p:blipFill>
          <a:blip r:embed="rId3"/>
          <a:stretch>
            <a:fillRect/>
          </a:stretch>
        </p:blipFill>
        <p:spPr>
          <a:xfrm>
            <a:off x="0" y="0"/>
            <a:ext cx="4845362" cy="3714776"/>
          </a:xfrm>
          <a:prstGeom prst="rect">
            <a:avLst/>
          </a:prstGeom>
        </p:spPr>
      </p:pic>
      <p:pic>
        <p:nvPicPr>
          <p:cNvPr id="3" name="Рисунок 2" descr="в2.jpg"/>
          <p:cNvPicPr>
            <a:picLocks noChangeAspect="1"/>
          </p:cNvPicPr>
          <p:nvPr/>
        </p:nvPicPr>
        <p:blipFill>
          <a:blip r:embed="rId4" cstate="print"/>
          <a:stretch>
            <a:fillRect/>
          </a:stretch>
        </p:blipFill>
        <p:spPr>
          <a:xfrm>
            <a:off x="571472" y="3107528"/>
            <a:ext cx="5000628" cy="37504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в4.jpg"/>
          <p:cNvPicPr>
            <a:picLocks noChangeAspect="1"/>
          </p:cNvPicPr>
          <p:nvPr/>
        </p:nvPicPr>
        <p:blipFill>
          <a:blip r:embed="rId2"/>
          <a:stretch>
            <a:fillRect/>
          </a:stretch>
        </p:blipFill>
        <p:spPr>
          <a:xfrm>
            <a:off x="2920173" y="0"/>
            <a:ext cx="6223827" cy="3499174"/>
          </a:xfrm>
          <a:prstGeom prst="rect">
            <a:avLst/>
          </a:prstGeom>
        </p:spPr>
      </p:pic>
      <p:pic>
        <p:nvPicPr>
          <p:cNvPr id="6" name="Рисунок 5" descr="в7.jpg"/>
          <p:cNvPicPr>
            <a:picLocks noChangeAspect="1"/>
          </p:cNvPicPr>
          <p:nvPr/>
        </p:nvPicPr>
        <p:blipFill>
          <a:blip r:embed="rId3"/>
          <a:stretch>
            <a:fillRect/>
          </a:stretch>
        </p:blipFill>
        <p:spPr>
          <a:xfrm>
            <a:off x="0" y="2854070"/>
            <a:ext cx="7119959" cy="40039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6.jpg"/>
          <p:cNvPicPr>
            <a:picLocks noChangeAspect="1"/>
          </p:cNvPicPr>
          <p:nvPr/>
        </p:nvPicPr>
        <p:blipFill>
          <a:blip r:embed="rId2"/>
          <a:stretch>
            <a:fillRect/>
          </a:stretch>
        </p:blipFill>
        <p:spPr>
          <a:xfrm>
            <a:off x="0" y="2476500"/>
            <a:ext cx="5842000" cy="4381500"/>
          </a:xfrm>
          <a:prstGeom prst="rect">
            <a:avLst/>
          </a:prstGeom>
        </p:spPr>
      </p:pic>
      <p:pic>
        <p:nvPicPr>
          <p:cNvPr id="4" name="Рисунок 3" descr="230. Крестинского 59-1.jpg"/>
          <p:cNvPicPr>
            <a:picLocks noChangeAspect="1"/>
          </p:cNvPicPr>
          <p:nvPr/>
        </p:nvPicPr>
        <p:blipFill>
          <a:blip r:embed="rId3" cstate="print"/>
          <a:stretch>
            <a:fillRect/>
          </a:stretch>
        </p:blipFill>
        <p:spPr>
          <a:xfrm>
            <a:off x="5286375" y="0"/>
            <a:ext cx="3857625" cy="6858000"/>
          </a:xfrm>
          <a:prstGeom prst="rect">
            <a:avLst/>
          </a:prstGeom>
        </p:spPr>
      </p:pic>
      <p:pic>
        <p:nvPicPr>
          <p:cNvPr id="6" name="Рисунок 5" descr="118. Восточная 178.jpg"/>
          <p:cNvPicPr>
            <a:picLocks noChangeAspect="1"/>
          </p:cNvPicPr>
          <p:nvPr/>
        </p:nvPicPr>
        <p:blipFill>
          <a:blip r:embed="rId4" cstate="print"/>
          <a:stretch>
            <a:fillRect/>
          </a:stretch>
        </p:blipFill>
        <p:spPr>
          <a:xfrm>
            <a:off x="-214346" y="0"/>
            <a:ext cx="5643570" cy="31745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вид 2.jpg"/>
          <p:cNvPicPr>
            <a:picLocks noChangeAspect="1"/>
          </p:cNvPicPr>
          <p:nvPr/>
        </p:nvPicPr>
        <p:blipFill>
          <a:blip r:embed="rId2"/>
          <a:stretch>
            <a:fillRect/>
          </a:stretch>
        </p:blipFill>
        <p:spPr>
          <a:xfrm>
            <a:off x="3214678" y="3522756"/>
            <a:ext cx="5929322" cy="3335244"/>
          </a:xfrm>
          <a:prstGeom prst="rect">
            <a:avLst/>
          </a:prstGeom>
        </p:spPr>
      </p:pic>
      <p:pic>
        <p:nvPicPr>
          <p:cNvPr id="4" name="Рисунок 3" descr="вид 1.jpg"/>
          <p:cNvPicPr>
            <a:picLocks noChangeAspect="1"/>
          </p:cNvPicPr>
          <p:nvPr/>
        </p:nvPicPr>
        <p:blipFill>
          <a:blip r:embed="rId3"/>
          <a:stretch>
            <a:fillRect/>
          </a:stretch>
        </p:blipFill>
        <p:spPr>
          <a:xfrm>
            <a:off x="0" y="0"/>
            <a:ext cx="6215076" cy="4150290"/>
          </a:xfrm>
          <a:prstGeom prst="rect">
            <a:avLst/>
          </a:prstGeom>
        </p:spPr>
      </p:pic>
      <p:pic>
        <p:nvPicPr>
          <p:cNvPr id="6" name="Рисунок 5" descr="images.jpg"/>
          <p:cNvPicPr>
            <a:picLocks noChangeAspect="1"/>
          </p:cNvPicPr>
          <p:nvPr/>
        </p:nvPicPr>
        <p:blipFill>
          <a:blip r:embed="rId4"/>
          <a:stretch>
            <a:fillRect/>
          </a:stretch>
        </p:blipFill>
        <p:spPr>
          <a:xfrm>
            <a:off x="0" y="4071942"/>
            <a:ext cx="4362458" cy="2643182"/>
          </a:xfrm>
          <a:prstGeom prst="rect">
            <a:avLst/>
          </a:prstGeom>
        </p:spPr>
      </p:pic>
      <p:pic>
        <p:nvPicPr>
          <p:cNvPr id="7" name="Рисунок 6" descr="герб.jpg"/>
          <p:cNvPicPr>
            <a:picLocks noChangeAspect="1"/>
          </p:cNvPicPr>
          <p:nvPr/>
        </p:nvPicPr>
        <p:blipFill>
          <a:blip r:embed="rId5"/>
          <a:stretch>
            <a:fillRect/>
          </a:stretch>
        </p:blipFill>
        <p:spPr>
          <a:xfrm>
            <a:off x="5857868" y="0"/>
            <a:ext cx="3286132" cy="41076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ццц.jpg"/>
          <p:cNvPicPr>
            <a:picLocks noChangeAspect="1"/>
          </p:cNvPicPr>
          <p:nvPr/>
        </p:nvPicPr>
        <p:blipFill>
          <a:blip r:embed="rId2"/>
          <a:stretch>
            <a:fillRect/>
          </a:stretch>
        </p:blipFill>
        <p:spPr>
          <a:xfrm>
            <a:off x="0" y="0"/>
            <a:ext cx="6477013" cy="3643320"/>
          </a:xfrm>
          <a:prstGeom prst="rect">
            <a:avLst/>
          </a:prstGeom>
        </p:spPr>
      </p:pic>
      <p:pic>
        <p:nvPicPr>
          <p:cNvPr id="4" name="Рисунок 3" descr="239845_Osenniy_Ekaterinburg_tsirk_naberezhnaya_reka_isety_oseny_bts_sammit_ekaterinburg_250x0_4503.3242.0.0.jpg"/>
          <p:cNvPicPr>
            <a:picLocks noChangeAspect="1"/>
          </p:cNvPicPr>
          <p:nvPr/>
        </p:nvPicPr>
        <p:blipFill>
          <a:blip r:embed="rId3"/>
          <a:stretch>
            <a:fillRect/>
          </a:stretch>
        </p:blipFill>
        <p:spPr>
          <a:xfrm>
            <a:off x="0" y="3786190"/>
            <a:ext cx="3817942" cy="2643182"/>
          </a:xfrm>
          <a:prstGeom prst="rect">
            <a:avLst/>
          </a:prstGeom>
        </p:spPr>
      </p:pic>
      <p:pic>
        <p:nvPicPr>
          <p:cNvPr id="3" name="Рисунок 2" descr="виды 4.jpg"/>
          <p:cNvPicPr>
            <a:picLocks noChangeAspect="1"/>
          </p:cNvPicPr>
          <p:nvPr/>
        </p:nvPicPr>
        <p:blipFill>
          <a:blip r:embed="rId4"/>
          <a:stretch>
            <a:fillRect/>
          </a:stretch>
        </p:blipFill>
        <p:spPr>
          <a:xfrm>
            <a:off x="3039111" y="2781291"/>
            <a:ext cx="6104889" cy="4076709"/>
          </a:xfrm>
          <a:prstGeom prst="rect">
            <a:avLst/>
          </a:prstGeom>
        </p:spPr>
      </p:pic>
      <p:pic>
        <p:nvPicPr>
          <p:cNvPr id="5" name="Рисунок 4" descr="logoekb2015.png"/>
          <p:cNvPicPr>
            <a:picLocks noChangeAspect="1"/>
          </p:cNvPicPr>
          <p:nvPr/>
        </p:nvPicPr>
        <p:blipFill>
          <a:blip r:embed="rId5"/>
          <a:stretch>
            <a:fillRect/>
          </a:stretch>
        </p:blipFill>
        <p:spPr>
          <a:xfrm>
            <a:off x="6298404" y="214290"/>
            <a:ext cx="3036115" cy="24288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normAutofit/>
          </a:bodyPr>
          <a:lstStyle/>
          <a:p>
            <a:r>
              <a:rPr lang="ru-RU" sz="9600" dirty="0" smtClean="0"/>
              <a:t>?</a:t>
            </a:r>
            <a:endParaRPr lang="ru-RU" sz="9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Содержимое 2"/>
          <p:cNvSpPr>
            <a:spLocks noGrp="1"/>
          </p:cNvSpPr>
          <p:nvPr>
            <p:ph idx="1"/>
          </p:nvPr>
        </p:nvSpPr>
        <p:spPr/>
        <p:txBody>
          <a:bodyPr>
            <a:normAutofit lnSpcReduction="10000"/>
          </a:bodyPr>
          <a:lstStyle/>
          <a:p>
            <a:r>
              <a:rPr lang="ru-RU" dirty="0" smtClean="0"/>
              <a:t>прежде </a:t>
            </a:r>
            <a:r>
              <a:rPr lang="ru-RU" dirty="0" smtClean="0"/>
              <a:t>думай, а потом делай;</a:t>
            </a:r>
          </a:p>
          <a:p>
            <a:r>
              <a:rPr lang="ru-RU" dirty="0" smtClean="0"/>
              <a:t>учись </a:t>
            </a:r>
            <a:r>
              <a:rPr lang="ru-RU" dirty="0" smtClean="0"/>
              <a:t>управлять своими эмоциями;</a:t>
            </a:r>
          </a:p>
          <a:p>
            <a:r>
              <a:rPr lang="ru-RU" dirty="0" smtClean="0"/>
              <a:t>представь</a:t>
            </a:r>
            <a:r>
              <a:rPr lang="ru-RU" dirty="0" smtClean="0"/>
              <a:t>, как твой поступок подействует на другого, какие чувства он будет испытывать, поставь себя на его место;</a:t>
            </a:r>
          </a:p>
          <a:p>
            <a:r>
              <a:rPr lang="ru-RU" dirty="0" smtClean="0"/>
              <a:t>делай </a:t>
            </a:r>
            <a:r>
              <a:rPr lang="ru-RU" dirty="0" smtClean="0"/>
              <a:t>то, за что не будешь испытывать чувство вины;</a:t>
            </a:r>
          </a:p>
          <a:p>
            <a:r>
              <a:rPr lang="ru-RU" dirty="0" smtClean="0"/>
              <a:t>помни</a:t>
            </a:r>
            <a:r>
              <a:rPr lang="ru-RU" dirty="0" smtClean="0"/>
              <a:t>, что за некоторые поступки тебе придётся отвечать перед законом.</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работу!</a:t>
            </a:r>
            <a:endParaRPr lang="ru-RU" dirty="0"/>
          </a:p>
        </p:txBody>
      </p:sp>
      <p:pic>
        <p:nvPicPr>
          <p:cNvPr id="4" name="Содержимое 3" descr="сурикаты.jpg"/>
          <p:cNvPicPr>
            <a:picLocks noGrp="1" noChangeAspect="1"/>
          </p:cNvPicPr>
          <p:nvPr>
            <p:ph idx="1"/>
          </p:nvPr>
        </p:nvPicPr>
        <p:blipFill>
          <a:blip r:embed="rId2"/>
          <a:stretch>
            <a:fillRect/>
          </a:stretch>
        </p:blipFill>
        <p:spPr>
          <a:xfrm>
            <a:off x="1176201" y="1600200"/>
            <a:ext cx="6791597"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одушки.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угают.jpg"/>
          <p:cNvPicPr>
            <a:picLocks noChangeAspect="1"/>
          </p:cNvPicPr>
          <p:nvPr/>
        </p:nvPicPr>
        <p:blipFill>
          <a:blip r:embed="rId2"/>
          <a:stretch>
            <a:fillRect/>
          </a:stretch>
        </p:blipFill>
        <p:spPr>
          <a:xfrm>
            <a:off x="44617" y="214290"/>
            <a:ext cx="9099383" cy="6643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54692"/>
          </a:xfrm>
        </p:spPr>
        <p:txBody>
          <a:bodyPr>
            <a:normAutofit/>
          </a:bodyPr>
          <a:lstStyle/>
          <a:p>
            <a:r>
              <a:rPr lang="ru-RU" dirty="0" smtClean="0"/>
              <a:t>Шалость – это действие, цель которого пошутить над человеком или разыграть его.</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лой.jpg"/>
          <p:cNvPicPr>
            <a:picLocks noChangeAspect="1"/>
          </p:cNvPicPr>
          <p:nvPr/>
        </p:nvPicPr>
        <p:blipFill>
          <a:blip r:embed="rId2"/>
          <a:stretch>
            <a:fillRect/>
          </a:stretch>
        </p:blipFill>
        <p:spPr>
          <a:xfrm>
            <a:off x="0" y="214290"/>
            <a:ext cx="9144000" cy="64294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rmAutofit fontScale="90000"/>
          </a:bodyPr>
          <a:lstStyle/>
          <a:p>
            <a:pPr algn="l"/>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Злонамеренный </a:t>
            </a:r>
            <a:r>
              <a:rPr lang="ru-RU" dirty="0" smtClean="0">
                <a:latin typeface="Times New Roman" pitchFamily="18" charset="0"/>
                <a:cs typeface="Times New Roman" pitchFamily="18" charset="0"/>
              </a:rPr>
              <a:t>поступок – это умышленное причинение вреда людям или окружающей </a:t>
            </a:r>
            <a:r>
              <a:rPr lang="ru-RU" dirty="0" smtClean="0">
                <a:latin typeface="Times New Roman" pitchFamily="18" charset="0"/>
                <a:cs typeface="Times New Roman" pitchFamily="18" charset="0"/>
              </a:rPr>
              <a:t>среде.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Это значит:</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делать что-то плохое нарочно;</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знать, что ты вредишь другим своим поступком.</a:t>
            </a:r>
            <a:br>
              <a:rPr lang="ru-RU" dirty="0" smtClean="0">
                <a:latin typeface="Times New Roman" pitchFamily="18" charset="0"/>
                <a:cs typeface="Times New Roman" pitchFamily="18" charset="0"/>
              </a:rPr>
            </a:br>
            <a:r>
              <a:rPr lang="ru-RU" dirty="0" smtClean="0"/>
              <a:t/>
            </a:r>
            <a:br>
              <a:rPr lang="ru-RU" dirty="0" smtClean="0"/>
            </a:br>
            <a:r>
              <a:rPr lang="ru-RU" dirty="0" smtClean="0"/>
              <a:t/>
            </a:r>
            <a:br>
              <a:rPr lang="ru-RU" dirty="0" smtClean="0"/>
            </a:br>
            <a:r>
              <a:rPr lang="ru-RU" dirty="0" smtClean="0"/>
              <a:t> </a:t>
            </a:r>
            <a:br>
              <a:rPr lang="ru-RU" dirty="0" smtClean="0"/>
            </a:br>
            <a:r>
              <a:rPr lang="ru-RU" dirty="0" smtClean="0"/>
              <a:t/>
            </a:r>
            <a:br>
              <a:rPr lang="ru-RU" dirty="0" smtClean="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андал.JPG"/>
          <p:cNvPicPr>
            <a:picLocks noChangeAspect="1"/>
          </p:cNvPicPr>
          <p:nvPr/>
        </p:nvPicPr>
        <p:blipFill>
          <a:blip r:embed="rId2"/>
          <a:stretch>
            <a:fillRect/>
          </a:stretch>
        </p:blipFill>
        <p:spPr>
          <a:xfrm>
            <a:off x="128063" y="500042"/>
            <a:ext cx="8779483" cy="57864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t>Вандализм</a:t>
            </a:r>
            <a:endParaRPr lang="ru-RU" dirty="0"/>
          </a:p>
        </p:txBody>
      </p:sp>
      <p:sp>
        <p:nvSpPr>
          <p:cNvPr id="3" name="Содержимое 2"/>
          <p:cNvSpPr>
            <a:spLocks noGrp="1"/>
          </p:cNvSpPr>
          <p:nvPr>
            <p:ph idx="1"/>
          </p:nvPr>
        </p:nvSpPr>
        <p:spPr>
          <a:xfrm>
            <a:off x="457200" y="928670"/>
            <a:ext cx="8229600" cy="5786478"/>
          </a:xfrm>
        </p:spPr>
        <p:txBody>
          <a:bodyPr>
            <a:normAutofit fontScale="92500" lnSpcReduction="20000"/>
          </a:bodyPr>
          <a:lstStyle/>
          <a:p>
            <a:r>
              <a:rPr lang="ru-RU" dirty="0" smtClean="0"/>
              <a:t> </a:t>
            </a:r>
            <a:r>
              <a:rPr lang="ru-RU" dirty="0" smtClean="0"/>
              <a:t>это осквернение памятников, зданий, других сооружений, порча имущества на общественном транспорте.</a:t>
            </a:r>
          </a:p>
          <a:p>
            <a:r>
              <a:rPr lang="ru-RU" dirty="0" smtClean="0"/>
              <a:t>Статья 214 </a:t>
            </a:r>
            <a:r>
              <a:rPr lang="ru-RU" dirty="0" smtClean="0"/>
              <a:t>Уголовного Кодекса Российской Федерации «Вандализм». </a:t>
            </a:r>
            <a:endParaRPr lang="ru-RU" dirty="0" smtClean="0"/>
          </a:p>
          <a:p>
            <a:r>
              <a:rPr lang="ru-RU" dirty="0" smtClean="0"/>
              <a:t>Ответственность </a:t>
            </a:r>
            <a:r>
              <a:rPr lang="ru-RU" dirty="0" smtClean="0"/>
              <a:t>за данное преступление наступает с 14-ти лет. </a:t>
            </a:r>
            <a:endParaRPr lang="ru-RU" dirty="0" smtClean="0"/>
          </a:p>
          <a:p>
            <a:r>
              <a:rPr lang="ru-RU" dirty="0" smtClean="0"/>
              <a:t>Штраф </a:t>
            </a:r>
            <a:r>
              <a:rPr lang="ru-RU" dirty="0" smtClean="0"/>
              <a:t>в размере до сорока тысяч рублей или в размере заработной платы или иного дохода осужденного за период до трех месяцев, либо обязательными работами на срок до трехсот шестидесяти часов, либо исправительными работами на срок до одного года, либо арестом на срок до трех месяцев</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ans_io.jpg"/>
          <p:cNvPicPr>
            <a:picLocks noChangeAspect="1"/>
          </p:cNvPicPr>
          <p:nvPr/>
        </p:nvPicPr>
        <p:blipFill>
          <a:blip r:embed="rId2"/>
          <a:srcRect l="2343" t="11000"/>
          <a:stretch>
            <a:fillRect/>
          </a:stretch>
        </p:blipFill>
        <p:spPr>
          <a:xfrm>
            <a:off x="-1" y="214290"/>
            <a:ext cx="9331055" cy="664371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172</Words>
  <PresentationFormat>Экран (4:3)</PresentationFormat>
  <Paragraphs>16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Классный час на тему «Шалость. Злонамеренный поступок. Вандализм» АНО «Симпента». Контактные данные:  luboe05@mail.ru </vt:lpstr>
      <vt:lpstr>Слайд 2</vt:lpstr>
      <vt:lpstr>Слайд 3</vt:lpstr>
      <vt:lpstr>Шалость – это действие, цель которого пошутить над человеком или разыграть его.</vt:lpstr>
      <vt:lpstr>Слайд 5</vt:lpstr>
      <vt:lpstr>    Злонамеренный поступок – это умышленное причинение вреда людям или окружающей среде. Это значит: делать что-то плохое нарочно; знать, что ты вредишь другим своим поступком.      </vt:lpstr>
      <vt:lpstr>Слайд 7</vt:lpstr>
      <vt:lpstr>Вандализм</vt:lpstr>
      <vt:lpstr>Слайд 9</vt:lpstr>
      <vt:lpstr>Слайд 10</vt:lpstr>
      <vt:lpstr>Слайд 11</vt:lpstr>
      <vt:lpstr>Слайд 12</vt:lpstr>
      <vt:lpstr>Слайд 13</vt:lpstr>
      <vt:lpstr>Слайд 14</vt:lpstr>
      <vt:lpstr>Слайд 15</vt:lpstr>
      <vt:lpstr>?</vt:lpstr>
      <vt:lpstr>Выводы:</vt:lpstr>
      <vt:lpstr>Спасибо за работу!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Классный час на тему «Шалость. Злонамеренный поступок. Вандализм» АНО «Симпента». Контактные данные:  luboe05@mail.ru </dc:title>
  <dc:creator>Ирина</dc:creator>
  <cp:lastModifiedBy>Ирина</cp:lastModifiedBy>
  <cp:revision>65</cp:revision>
  <dcterms:created xsi:type="dcterms:W3CDTF">2019-10-10T10:41:34Z</dcterms:created>
  <dcterms:modified xsi:type="dcterms:W3CDTF">2019-10-11T01:34:24Z</dcterms:modified>
</cp:coreProperties>
</file>