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4" r:id="rId3"/>
    <p:sldId id="256" r:id="rId4"/>
    <p:sldId id="257" r:id="rId5"/>
    <p:sldId id="258" r:id="rId6"/>
    <p:sldId id="259" r:id="rId7"/>
    <p:sldId id="260" r:id="rId8"/>
    <p:sldId id="261" r:id="rId9"/>
    <p:sldId id="272" r:id="rId10"/>
    <p:sldId id="262" r:id="rId11"/>
    <p:sldId id="263" r:id="rId12"/>
    <p:sldId id="273" r:id="rId13"/>
    <p:sldId id="265" r:id="rId14"/>
    <p:sldId id="276" r:id="rId15"/>
    <p:sldId id="266" r:id="rId16"/>
    <p:sldId id="267" r:id="rId17"/>
    <p:sldId id="268" r:id="rId18"/>
    <p:sldId id="269" r:id="rId19"/>
    <p:sldId id="274" r:id="rId20"/>
    <p:sldId id="270"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00401_Salyut_na_Deny_goroda_Ekaterinburg_salyut_feyerverk_gorodskoy_prud_gorod_ekaterinburg_vid_sverhu_prazdnik_760x0_5229.3486.0.0.jpg"/>
          <p:cNvPicPr>
            <a:picLocks noChangeAspect="1"/>
          </p:cNvPicPr>
          <p:nvPr/>
        </p:nvPicPr>
        <p:blipFill>
          <a:blip r:embed="rId2">
            <a:lum bright="40000" contrast="-30000"/>
          </a:blip>
          <a:stretch>
            <a:fillRect/>
          </a:stretch>
        </p:blipFill>
        <p:spPr>
          <a:xfrm>
            <a:off x="0" y="0"/>
            <a:ext cx="9144000" cy="6858000"/>
          </a:xfrm>
          <a:prstGeom prst="rect">
            <a:avLst/>
          </a:prstGeom>
          <a:effectLst>
            <a:softEdge rad="127000"/>
          </a:effectLst>
        </p:spPr>
      </p:pic>
      <p:sp>
        <p:nvSpPr>
          <p:cNvPr id="2" name="Заголовок 1"/>
          <p:cNvSpPr>
            <a:spLocks noGrp="1"/>
          </p:cNvSpPr>
          <p:nvPr>
            <p:ph type="title"/>
          </p:nvPr>
        </p:nvSpPr>
        <p:spPr>
          <a:xfrm>
            <a:off x="500034" y="2571744"/>
            <a:ext cx="8229600" cy="1143000"/>
          </a:xfrm>
        </p:spPr>
        <p:txBody>
          <a:bodyPr>
            <a:noAutofit/>
          </a:bodyPr>
          <a:lstStyle/>
          <a:p>
            <a:r>
              <a:rPr lang="ru-RU" sz="6600" b="1" dirty="0" smtClean="0"/>
              <a:t>Классный час на тему </a:t>
            </a:r>
            <a:r>
              <a:rPr lang="ru-RU" sz="6600" dirty="0" smtClean="0"/>
              <a:t>«</a:t>
            </a:r>
            <a:r>
              <a:rPr lang="ru-RU" sz="6600" b="1" dirty="0" smtClean="0"/>
              <a:t>Ответственный Екатеринбург</a:t>
            </a:r>
            <a:r>
              <a:rPr lang="ru-RU" sz="6600" dirty="0" smtClean="0"/>
              <a:t>»</a:t>
            </a:r>
            <a:br>
              <a:rPr lang="ru-RU" sz="6600" dirty="0" smtClean="0"/>
            </a:br>
            <a:r>
              <a:rPr lang="ru-RU" sz="1600" dirty="0" smtClean="0"/>
              <a:t>АНО </a:t>
            </a:r>
            <a:r>
              <a:rPr lang="ru-RU" sz="1600" dirty="0" smtClean="0"/>
              <a:t>«</a:t>
            </a:r>
            <a:r>
              <a:rPr lang="ru-RU" sz="1600" dirty="0" err="1" smtClean="0"/>
              <a:t>Симпента</a:t>
            </a:r>
            <a:r>
              <a:rPr lang="ru-RU" sz="1600" dirty="0" smtClean="0"/>
              <a:t>». Контактные данные:  </a:t>
            </a:r>
            <a:r>
              <a:rPr lang="en-US" sz="1600" dirty="0" err="1" smtClean="0"/>
              <a:t>luboe</a:t>
            </a:r>
            <a:r>
              <a:rPr lang="ru-RU" sz="1600" dirty="0" smtClean="0"/>
              <a:t>05@</a:t>
            </a:r>
            <a:r>
              <a:rPr lang="en-US" sz="1600" dirty="0" smtClean="0"/>
              <a:t>mail</a:t>
            </a:r>
            <a:r>
              <a:rPr lang="ru-RU" sz="1600" dirty="0" smtClean="0"/>
              <a:t>.</a:t>
            </a:r>
            <a:r>
              <a:rPr lang="en-US" sz="1600" dirty="0" err="1" smtClean="0"/>
              <a:t>ru</a:t>
            </a:r>
            <a:r>
              <a:rPr lang="ru-RU" sz="6600" dirty="0" smtClean="0"/>
              <a:t/>
            </a:r>
            <a:br>
              <a:rPr lang="ru-RU" sz="6600" dirty="0" smtClean="0"/>
            </a:br>
            <a:endParaRPr lang="ru-RU"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t>Вандализм</a:t>
            </a:r>
            <a:endParaRPr lang="ru-RU" dirty="0"/>
          </a:p>
        </p:txBody>
      </p:sp>
      <p:sp>
        <p:nvSpPr>
          <p:cNvPr id="3" name="Содержимое 2"/>
          <p:cNvSpPr>
            <a:spLocks noGrp="1"/>
          </p:cNvSpPr>
          <p:nvPr>
            <p:ph idx="1"/>
          </p:nvPr>
        </p:nvSpPr>
        <p:spPr>
          <a:xfrm>
            <a:off x="214282" y="928670"/>
            <a:ext cx="8929718" cy="5715040"/>
          </a:xfrm>
        </p:spPr>
        <p:txBody>
          <a:bodyPr>
            <a:normAutofit fontScale="70000" lnSpcReduction="20000"/>
          </a:bodyPr>
          <a:lstStyle/>
          <a:p>
            <a:r>
              <a:rPr lang="ru-RU" b="1" i="1" dirty="0" smtClean="0"/>
              <a:t>Обратимся к Уголовному кодексу РФ Статья 214. Вандализм</a:t>
            </a:r>
            <a:endParaRPr lang="ru-RU" dirty="0" smtClean="0"/>
          </a:p>
          <a:p>
            <a:r>
              <a:rPr lang="ru-RU" dirty="0" smtClean="0"/>
              <a:t>1. Вандализм, то есть осквернение зданий или иных сооружений, порча имущества на общественном транспорте или в иных общественных местах, — наказывается штрафом в размере до сорока тысяч рублей или в размере заработной платы или иного дохода осужденного за период до трех месяцев, либо обязательными работами на срок до трехсот шестидесяти часов, либо исправительными работами на срок до одного года, либо арестом на срок до трех месяцев.</a:t>
            </a:r>
          </a:p>
          <a:p>
            <a:r>
              <a:rPr lang="ru-RU" dirty="0" smtClean="0"/>
              <a:t>2. Те же деяния, совершенные группой лиц,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 наказываются ограничением свободы на срок до трех лет, либо принудительными работами на срок до трех лет, либо лишением свободы на тот же срок.</a:t>
            </a:r>
          </a:p>
          <a:p>
            <a:r>
              <a:rPr lang="ru-RU" b="1" dirty="0" smtClean="0"/>
              <a:t>В среде исследований социальных явлений вандализм определяется более широко: </a:t>
            </a:r>
            <a:r>
              <a:rPr lang="ru-RU" dirty="0" smtClean="0"/>
              <a:t>"Изменение части физической среды без согласия на то ее собственника или управляющего" [</a:t>
            </a:r>
            <a:r>
              <a:rPr lang="en-US" dirty="0" smtClean="0"/>
              <a:t>Wise</a:t>
            </a:r>
            <a:r>
              <a:rPr lang="ru-RU" dirty="0" smtClean="0"/>
              <a:t>, 1982]</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a:bodyPr>
          <a:lstStyle/>
          <a:p>
            <a:r>
              <a:rPr lang="ru-RU" sz="6600" dirty="0" smtClean="0"/>
              <a:t>Вандализм:</a:t>
            </a:r>
            <a:endParaRPr lang="ru-RU" sz="6600" dirty="0"/>
          </a:p>
        </p:txBody>
      </p:sp>
      <p:sp>
        <p:nvSpPr>
          <p:cNvPr id="3" name="Содержимое 2"/>
          <p:cNvSpPr>
            <a:spLocks noGrp="1"/>
          </p:cNvSpPr>
          <p:nvPr>
            <p:ph idx="1"/>
          </p:nvPr>
        </p:nvSpPr>
        <p:spPr>
          <a:xfrm>
            <a:off x="457200" y="2214554"/>
            <a:ext cx="8229600" cy="3911609"/>
          </a:xfrm>
        </p:spPr>
        <p:txBody>
          <a:bodyPr/>
          <a:lstStyle/>
          <a:p>
            <a:r>
              <a:rPr lang="ru-RU" sz="6000" dirty="0" smtClean="0"/>
              <a:t>Что думаете ВЫ?</a:t>
            </a:r>
          </a:p>
          <a:p>
            <a:r>
              <a:rPr lang="ru-RU" sz="6000" dirty="0" smtClean="0"/>
              <a:t>Хорошо ли?</a:t>
            </a:r>
          </a:p>
          <a:p>
            <a:r>
              <a:rPr lang="ru-RU" sz="6000" dirty="0" smtClean="0"/>
              <a:t>Красиво ли?</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429264"/>
            <a:ext cx="7772400" cy="1000132"/>
          </a:xfrm>
        </p:spPr>
        <p:txBody>
          <a:bodyPr/>
          <a:lstStyle/>
          <a:p>
            <a:r>
              <a:rPr lang="ru-RU" dirty="0" smtClean="0"/>
              <a:t>Вандализм – это плохо</a:t>
            </a:r>
            <a:endParaRPr lang="ru-RU" dirty="0"/>
          </a:p>
        </p:txBody>
      </p:sp>
      <p:sp>
        <p:nvSpPr>
          <p:cNvPr id="3" name="Текст 2"/>
          <p:cNvSpPr>
            <a:spLocks noGrp="1"/>
          </p:cNvSpPr>
          <p:nvPr>
            <p:ph type="body" idx="1"/>
          </p:nvPr>
        </p:nvSpPr>
        <p:spPr>
          <a:xfrm>
            <a:off x="722313" y="214290"/>
            <a:ext cx="7772400" cy="5143535"/>
          </a:xfrm>
        </p:spPr>
        <p:txBody>
          <a:bodyPr>
            <a:normAutofit/>
          </a:bodyPr>
          <a:lstStyle/>
          <a:p>
            <a:pPr lvl="0">
              <a:buFont typeface="Wingdings" pitchFamily="2" charset="2"/>
              <a:buChar char="Ø"/>
            </a:pPr>
            <a:r>
              <a:rPr lang="ru-RU" sz="2800" dirty="0" smtClean="0">
                <a:solidFill>
                  <a:schemeClr val="tx1"/>
                </a:solidFill>
              </a:rPr>
              <a:t>Дополнительные затраты на ремонт города, напрасные траты, не хватит на более нужные вещи;</a:t>
            </a:r>
          </a:p>
          <a:p>
            <a:pPr lvl="0">
              <a:buFont typeface="Wingdings" pitchFamily="2" charset="2"/>
              <a:buChar char="Ø"/>
            </a:pPr>
            <a:r>
              <a:rPr lang="ru-RU" sz="2800" dirty="0" smtClean="0">
                <a:solidFill>
                  <a:schemeClr val="tx1"/>
                </a:solidFill>
              </a:rPr>
              <a:t>Снижение стоимости жилья в местах скопления вандализма;</a:t>
            </a:r>
          </a:p>
          <a:p>
            <a:pPr lvl="0">
              <a:buFont typeface="Wingdings" pitchFamily="2" charset="2"/>
              <a:buChar char="Ø"/>
            </a:pPr>
            <a:r>
              <a:rPr lang="ru-RU" sz="2800" dirty="0" smtClean="0">
                <a:solidFill>
                  <a:schemeClr val="tx1"/>
                </a:solidFill>
              </a:rPr>
              <a:t>Непривлекательность города для инвесторов и туристов;</a:t>
            </a:r>
          </a:p>
          <a:p>
            <a:pPr lvl="0">
              <a:buFont typeface="Wingdings" pitchFamily="2" charset="2"/>
              <a:buChar char="Ø"/>
            </a:pPr>
            <a:r>
              <a:rPr lang="ru-RU" sz="2800" dirty="0" smtClean="0">
                <a:solidFill>
                  <a:schemeClr val="tx1"/>
                </a:solidFill>
              </a:rPr>
              <a:t>Снижение настроения у горожан;</a:t>
            </a:r>
          </a:p>
          <a:p>
            <a:pPr lvl="0">
              <a:buFont typeface="Wingdings" pitchFamily="2" charset="2"/>
              <a:buChar char="Ø"/>
            </a:pPr>
            <a:r>
              <a:rPr lang="ru-RU" sz="2800" dirty="0" smtClean="0">
                <a:solidFill>
                  <a:schemeClr val="tx1"/>
                </a:solidFill>
              </a:rPr>
              <a:t>Правовые последствия для вандалов – молодежь может встать на путь преступления.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для работы в группе:</a:t>
            </a:r>
            <a:endParaRPr lang="ru-RU" dirty="0"/>
          </a:p>
        </p:txBody>
      </p:sp>
      <p:sp>
        <p:nvSpPr>
          <p:cNvPr id="3" name="Содержимое 2"/>
          <p:cNvSpPr>
            <a:spLocks noGrp="1"/>
          </p:cNvSpPr>
          <p:nvPr>
            <p:ph idx="1"/>
          </p:nvPr>
        </p:nvSpPr>
        <p:spPr>
          <a:xfrm>
            <a:off x="457200" y="1357298"/>
            <a:ext cx="8229600" cy="5072098"/>
          </a:xfrm>
        </p:spPr>
        <p:txBody>
          <a:bodyPr>
            <a:normAutofit lnSpcReduction="10000"/>
          </a:bodyPr>
          <a:lstStyle/>
          <a:p>
            <a:pPr lvl="0"/>
            <a:r>
              <a:rPr lang="ru-RU" dirty="0" smtClean="0"/>
              <a:t>Как вы думаете, почему люди так сделали? Почему так получилось?</a:t>
            </a:r>
          </a:p>
          <a:p>
            <a:pPr lvl="0"/>
            <a:r>
              <a:rPr lang="ru-RU" dirty="0" smtClean="0"/>
              <a:t>Что мог бы сделать человек вместо того чтобы разрушить (Как он мог бы помочь себе; Куда обратиться с идеями)?</a:t>
            </a:r>
          </a:p>
          <a:p>
            <a:pPr lvl="0"/>
            <a:r>
              <a:rPr lang="ru-RU" dirty="0" smtClean="0"/>
              <a:t>Как вы думаете, а почему люди поступают так, а не предлагают другие решения?</a:t>
            </a:r>
          </a:p>
          <a:p>
            <a:pPr lvl="0"/>
            <a:r>
              <a:rPr lang="ru-RU" dirty="0" smtClean="0"/>
              <a:t>Кто должен предлагать другие решения – горожане или администрация?</a:t>
            </a:r>
          </a:p>
          <a:p>
            <a:r>
              <a:rPr lang="ru-RU" dirty="0" smtClean="0"/>
              <a:t>Время работы 5-7 минут.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34. Сад им. Павлика Морозова.jpg"/>
          <p:cNvPicPr>
            <a:picLocks noChangeAspect="1"/>
          </p:cNvPicPr>
          <p:nvPr/>
        </p:nvPicPr>
        <p:blipFill>
          <a:blip r:embed="rId2" cstate="print"/>
          <a:stretch>
            <a:fillRect/>
          </a:stretch>
        </p:blipFill>
        <p:spPr>
          <a:xfrm>
            <a:off x="0" y="0"/>
            <a:ext cx="4857752"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Содержимое 3" descr="кейс 1.png"/>
          <p:cNvPicPr>
            <a:picLocks noChangeAspect="1"/>
          </p:cNvPicPr>
          <p:nvPr/>
        </p:nvPicPr>
        <p:blipFill>
          <a:blip r:embed="rId3"/>
          <a:stretch>
            <a:fillRect/>
          </a:stretch>
        </p:blipFill>
        <p:spPr>
          <a:xfrm>
            <a:off x="4526248" y="0"/>
            <a:ext cx="4617752" cy="3498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Содержимое 3" descr="179.1.jpg"/>
          <p:cNvPicPr>
            <a:picLocks noChangeAspect="1"/>
          </p:cNvPicPr>
          <p:nvPr/>
        </p:nvPicPr>
        <p:blipFill>
          <a:blip r:embed="rId4"/>
          <a:stretch>
            <a:fillRect/>
          </a:stretch>
        </p:blipFill>
        <p:spPr>
          <a:xfrm>
            <a:off x="-285784" y="3224625"/>
            <a:ext cx="5286380" cy="363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Содержимое 3" descr="248.jpg"/>
          <p:cNvPicPr>
            <a:picLocks noChangeAspect="1"/>
          </p:cNvPicPr>
          <p:nvPr/>
        </p:nvPicPr>
        <p:blipFill>
          <a:blip r:embed="rId5"/>
          <a:stretch>
            <a:fillRect/>
          </a:stretch>
        </p:blipFill>
        <p:spPr>
          <a:xfrm>
            <a:off x="4572000" y="3500438"/>
            <a:ext cx="4786314" cy="335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34. Сад им. Павлика Морозова.jpg"/>
          <p:cNvPicPr>
            <a:picLocks noChangeAspect="1"/>
          </p:cNvPicPr>
          <p:nvPr/>
        </p:nvPicPr>
        <p:blipFill>
          <a:blip r:embed="rId2" cstate="print"/>
          <a:stretch>
            <a:fillRect/>
          </a:stretch>
        </p:blipFill>
        <p:spPr>
          <a:xfrm>
            <a:off x="500034" y="1714488"/>
            <a:ext cx="8382027" cy="4714890"/>
          </a:xfrm>
          <a:prstGeom prst="rect">
            <a:avLst/>
          </a:prstGeom>
        </p:spPr>
      </p:pic>
      <p:sp>
        <p:nvSpPr>
          <p:cNvPr id="3" name="Заголовок 2"/>
          <p:cNvSpPr>
            <a:spLocks noGrp="1"/>
          </p:cNvSpPr>
          <p:nvPr>
            <p:ph type="title"/>
          </p:nvPr>
        </p:nvSpPr>
        <p:spPr/>
        <p:txBody>
          <a:bodyPr>
            <a:noAutofit/>
          </a:bodyPr>
          <a:lstStyle/>
          <a:p>
            <a:r>
              <a:rPr lang="ru-RU" sz="3200" dirty="0" smtClean="0"/>
              <a:t>Забор сломан, выломано несколько прутьев, через отверстие проложена «естественная тропа»</a:t>
            </a:r>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Детская площадка повреждена. </a:t>
            </a:r>
            <a:endParaRPr lang="ru-RU" dirty="0"/>
          </a:p>
        </p:txBody>
      </p:sp>
      <p:pic>
        <p:nvPicPr>
          <p:cNvPr id="4" name="Содержимое 3" descr="кейс 1.png"/>
          <p:cNvPicPr>
            <a:picLocks noGrp="1" noChangeAspect="1"/>
          </p:cNvPicPr>
          <p:nvPr>
            <p:ph idx="1"/>
          </p:nvPr>
        </p:nvPicPr>
        <p:blipFill>
          <a:blip r:embed="rId2"/>
          <a:stretch>
            <a:fillRect/>
          </a:stretch>
        </p:blipFill>
        <p:spPr>
          <a:xfrm>
            <a:off x="1071538" y="1142984"/>
            <a:ext cx="7072362" cy="53578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Оскорбление написано на стене здания или на автомобиле.</a:t>
            </a:r>
            <a:endParaRPr lang="ru-RU" dirty="0"/>
          </a:p>
        </p:txBody>
      </p:sp>
      <p:pic>
        <p:nvPicPr>
          <p:cNvPr id="4" name="Содержимое 3" descr="179.1.jpg"/>
          <p:cNvPicPr>
            <a:picLocks noGrp="1" noChangeAspect="1"/>
          </p:cNvPicPr>
          <p:nvPr>
            <p:ph idx="1"/>
          </p:nvPr>
        </p:nvPicPr>
        <p:blipFill>
          <a:blip r:embed="rId2"/>
          <a:stretch>
            <a:fillRect/>
          </a:stretch>
        </p:blipFill>
        <p:spPr>
          <a:xfrm>
            <a:off x="785786" y="1600200"/>
            <a:ext cx="7500989" cy="482919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Мусор, возникла стихийная свалка. </a:t>
            </a:r>
            <a:endParaRPr lang="ru-RU" dirty="0"/>
          </a:p>
        </p:txBody>
      </p:sp>
      <p:pic>
        <p:nvPicPr>
          <p:cNvPr id="4" name="Содержимое 3" descr="248.jpg"/>
          <p:cNvPicPr>
            <a:picLocks noGrp="1" noChangeAspect="1"/>
          </p:cNvPicPr>
          <p:nvPr>
            <p:ph idx="1"/>
          </p:nvPr>
        </p:nvPicPr>
        <p:blipFill>
          <a:blip r:embed="rId2"/>
          <a:stretch>
            <a:fillRect/>
          </a:stretch>
        </p:blipFill>
        <p:spPr>
          <a:xfrm>
            <a:off x="857224" y="1600200"/>
            <a:ext cx="7715303" cy="490063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они делают это?</a:t>
            </a:r>
            <a:endParaRPr lang="ru-RU" dirty="0"/>
          </a:p>
        </p:txBody>
      </p:sp>
      <p:sp>
        <p:nvSpPr>
          <p:cNvPr id="3" name="Содержимое 2"/>
          <p:cNvSpPr>
            <a:spLocks noGrp="1"/>
          </p:cNvSpPr>
          <p:nvPr>
            <p:ph idx="1"/>
          </p:nvPr>
        </p:nvSpPr>
        <p:spPr>
          <a:xfrm>
            <a:off x="457200" y="1600200"/>
            <a:ext cx="8229600" cy="4972072"/>
          </a:xfrm>
        </p:spPr>
        <p:txBody>
          <a:bodyPr>
            <a:normAutofit fontScale="92500" lnSpcReduction="10000"/>
          </a:bodyPr>
          <a:lstStyle/>
          <a:p>
            <a:r>
              <a:rPr lang="ru-RU" dirty="0" smtClean="0"/>
              <a:t>Агрессия, гнев, обида</a:t>
            </a:r>
          </a:p>
          <a:p>
            <a:r>
              <a:rPr lang="ru-RU" dirty="0" smtClean="0"/>
              <a:t>Одиночество</a:t>
            </a:r>
          </a:p>
          <a:p>
            <a:r>
              <a:rPr lang="ru-RU" dirty="0" smtClean="0"/>
              <a:t>Скука</a:t>
            </a:r>
          </a:p>
          <a:p>
            <a:r>
              <a:rPr lang="ru-RU" dirty="0" smtClean="0"/>
              <a:t>Неумение произвести впечатление на сверстников</a:t>
            </a:r>
          </a:p>
          <a:p>
            <a:r>
              <a:rPr lang="ru-RU" dirty="0" smtClean="0"/>
              <a:t>Дурное воспитание</a:t>
            </a:r>
          </a:p>
          <a:p>
            <a:r>
              <a:rPr lang="ru-RU" dirty="0" smtClean="0"/>
              <a:t>Лень</a:t>
            </a:r>
          </a:p>
          <a:p>
            <a:r>
              <a:rPr lang="ru-RU" dirty="0" smtClean="0"/>
              <a:t>Неудобная среда </a:t>
            </a:r>
          </a:p>
          <a:p>
            <a:r>
              <a:rPr lang="ru-RU" dirty="0" smtClean="0"/>
              <a:t>Незнание </a:t>
            </a:r>
          </a:p>
          <a:p>
            <a:r>
              <a:rPr lang="ru-RU" dirty="0" smtClean="0"/>
              <a:t>Неосведомленность</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r>
              <a:rPr lang="ru-RU" sz="9600" dirty="0" smtClean="0"/>
              <a:t>?</a:t>
            </a:r>
            <a:endParaRPr lang="ru-RU" sz="9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Если вы столкнулись с проблемой в городской среде, или у вас есть интересные идеи по благоустройству города, обращайтесь:</a:t>
            </a:r>
            <a:endParaRPr lang="ru-RU" sz="2800" dirty="0"/>
          </a:p>
        </p:txBody>
      </p:sp>
      <p:sp>
        <p:nvSpPr>
          <p:cNvPr id="3" name="Содержимое 2"/>
          <p:cNvSpPr>
            <a:spLocks noGrp="1"/>
          </p:cNvSpPr>
          <p:nvPr>
            <p:ph idx="1"/>
          </p:nvPr>
        </p:nvSpPr>
        <p:spPr>
          <a:xfrm>
            <a:off x="457200" y="1600200"/>
            <a:ext cx="8229600" cy="4972072"/>
          </a:xfrm>
        </p:spPr>
        <p:txBody>
          <a:bodyPr>
            <a:normAutofit/>
          </a:bodyPr>
          <a:lstStyle/>
          <a:p>
            <a:r>
              <a:rPr lang="ru-RU" dirty="0" smtClean="0"/>
              <a:t/>
            </a:r>
            <a:br>
              <a:rPr lang="ru-RU" dirty="0" smtClean="0"/>
            </a:br>
            <a:r>
              <a:rPr lang="ru-RU" dirty="0" smtClean="0"/>
              <a:t>1. Администрация города: электронная приемная.   </a:t>
            </a:r>
            <a:br>
              <a:rPr lang="ru-RU" dirty="0" smtClean="0"/>
            </a:br>
            <a:r>
              <a:rPr lang="ru-RU" dirty="0" smtClean="0"/>
              <a:t>2. Служба квартальных</a:t>
            </a:r>
          </a:p>
          <a:p>
            <a:r>
              <a:rPr lang="ru-RU" dirty="0" smtClean="0"/>
              <a:t>3. </a:t>
            </a:r>
            <a:r>
              <a:rPr lang="ru-RU" dirty="0" err="1" smtClean="0"/>
              <a:t>Грантовые</a:t>
            </a:r>
            <a:r>
              <a:rPr lang="ru-RU" dirty="0" smtClean="0"/>
              <a:t> фонды, </a:t>
            </a:r>
            <a:r>
              <a:rPr lang="ru-RU" dirty="0" err="1" smtClean="0"/>
              <a:t>краудсорсинговые</a:t>
            </a:r>
            <a:r>
              <a:rPr lang="ru-RU" dirty="0" smtClean="0"/>
              <a:t> ресурсы </a:t>
            </a:r>
          </a:p>
          <a:p>
            <a:r>
              <a:rPr lang="ru-RU" dirty="0" smtClean="0"/>
              <a:t>4. ТСЖ и Управляющая компания</a:t>
            </a:r>
          </a:p>
          <a:p>
            <a:r>
              <a:rPr lang="ru-RU" dirty="0" smtClean="0"/>
              <a:t>5. Полиция</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rmAutofit fontScale="90000"/>
          </a:bodyPr>
          <a:lstStyle/>
          <a:p>
            <a:r>
              <a:rPr lang="ru-RU" b="1" dirty="0" smtClean="0"/>
              <a:t>Будущее Екатеринбурга зависит от молодых жителей, так что именно ты способен сделать город лучше!</a:t>
            </a:r>
            <a:r>
              <a:rPr lang="ru-RU" dirty="0" smtClean="0"/>
              <a:t/>
            </a:r>
            <a:br>
              <a:rPr lang="ru-RU" dirty="0" smtClean="0"/>
            </a:br>
            <a:endParaRPr lang="ru-RU" dirty="0"/>
          </a:p>
        </p:txBody>
      </p:sp>
      <p:pic>
        <p:nvPicPr>
          <p:cNvPr id="3" name="Рисунок 2" descr="супер г.jpg"/>
          <p:cNvPicPr>
            <a:picLocks noChangeAspect="1"/>
          </p:cNvPicPr>
          <p:nvPr/>
        </p:nvPicPr>
        <p:blipFill>
          <a:blip r:embed="rId2"/>
          <a:stretch>
            <a:fillRect/>
          </a:stretch>
        </p:blipFill>
        <p:spPr>
          <a:xfrm>
            <a:off x="0" y="2285992"/>
            <a:ext cx="9144000" cy="45720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ид 2.jpg"/>
          <p:cNvPicPr>
            <a:picLocks noChangeAspect="1"/>
          </p:cNvPicPr>
          <p:nvPr/>
        </p:nvPicPr>
        <p:blipFill>
          <a:blip r:embed="rId2"/>
          <a:stretch>
            <a:fillRect/>
          </a:stretch>
        </p:blipFill>
        <p:spPr>
          <a:xfrm>
            <a:off x="3214678" y="3522756"/>
            <a:ext cx="5929322" cy="3335244"/>
          </a:xfrm>
          <a:prstGeom prst="rect">
            <a:avLst/>
          </a:prstGeom>
        </p:spPr>
      </p:pic>
      <p:pic>
        <p:nvPicPr>
          <p:cNvPr id="4" name="Рисунок 3" descr="вид 1.jpg"/>
          <p:cNvPicPr>
            <a:picLocks noChangeAspect="1"/>
          </p:cNvPicPr>
          <p:nvPr/>
        </p:nvPicPr>
        <p:blipFill>
          <a:blip r:embed="rId3"/>
          <a:stretch>
            <a:fillRect/>
          </a:stretch>
        </p:blipFill>
        <p:spPr>
          <a:xfrm>
            <a:off x="0" y="0"/>
            <a:ext cx="6215076" cy="4150290"/>
          </a:xfrm>
          <a:prstGeom prst="rect">
            <a:avLst/>
          </a:prstGeom>
        </p:spPr>
      </p:pic>
      <p:pic>
        <p:nvPicPr>
          <p:cNvPr id="6" name="Рисунок 5" descr="images.jpg"/>
          <p:cNvPicPr>
            <a:picLocks noChangeAspect="1"/>
          </p:cNvPicPr>
          <p:nvPr/>
        </p:nvPicPr>
        <p:blipFill>
          <a:blip r:embed="rId4"/>
          <a:stretch>
            <a:fillRect/>
          </a:stretch>
        </p:blipFill>
        <p:spPr>
          <a:xfrm>
            <a:off x="0" y="4071942"/>
            <a:ext cx="4362458" cy="2643182"/>
          </a:xfrm>
          <a:prstGeom prst="rect">
            <a:avLst/>
          </a:prstGeom>
        </p:spPr>
      </p:pic>
      <p:pic>
        <p:nvPicPr>
          <p:cNvPr id="7" name="Рисунок 6" descr="герб.jpg"/>
          <p:cNvPicPr>
            <a:picLocks noChangeAspect="1"/>
          </p:cNvPicPr>
          <p:nvPr/>
        </p:nvPicPr>
        <p:blipFill>
          <a:blip r:embed="rId5"/>
          <a:stretch>
            <a:fillRect/>
          </a:stretch>
        </p:blipFill>
        <p:spPr>
          <a:xfrm>
            <a:off x="5857868" y="0"/>
            <a:ext cx="3286132" cy="41076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ццц.jpg"/>
          <p:cNvPicPr>
            <a:picLocks noChangeAspect="1"/>
          </p:cNvPicPr>
          <p:nvPr/>
        </p:nvPicPr>
        <p:blipFill>
          <a:blip r:embed="rId2"/>
          <a:stretch>
            <a:fillRect/>
          </a:stretch>
        </p:blipFill>
        <p:spPr>
          <a:xfrm>
            <a:off x="0" y="0"/>
            <a:ext cx="6477013" cy="3643320"/>
          </a:xfrm>
          <a:prstGeom prst="rect">
            <a:avLst/>
          </a:prstGeom>
        </p:spPr>
      </p:pic>
      <p:pic>
        <p:nvPicPr>
          <p:cNvPr id="4" name="Рисунок 3" descr="239845_Osenniy_Ekaterinburg_tsirk_naberezhnaya_reka_isety_oseny_bts_sammit_ekaterinburg_250x0_4503.3242.0.0.jpg"/>
          <p:cNvPicPr>
            <a:picLocks noChangeAspect="1"/>
          </p:cNvPicPr>
          <p:nvPr/>
        </p:nvPicPr>
        <p:blipFill>
          <a:blip r:embed="rId3"/>
          <a:stretch>
            <a:fillRect/>
          </a:stretch>
        </p:blipFill>
        <p:spPr>
          <a:xfrm>
            <a:off x="0" y="3786190"/>
            <a:ext cx="3817942" cy="2643182"/>
          </a:xfrm>
          <a:prstGeom prst="rect">
            <a:avLst/>
          </a:prstGeom>
        </p:spPr>
      </p:pic>
      <p:pic>
        <p:nvPicPr>
          <p:cNvPr id="3" name="Рисунок 2" descr="виды 4.jpg"/>
          <p:cNvPicPr>
            <a:picLocks noChangeAspect="1"/>
          </p:cNvPicPr>
          <p:nvPr/>
        </p:nvPicPr>
        <p:blipFill>
          <a:blip r:embed="rId4"/>
          <a:stretch>
            <a:fillRect/>
          </a:stretch>
        </p:blipFill>
        <p:spPr>
          <a:xfrm>
            <a:off x="3039111" y="2781291"/>
            <a:ext cx="6104889" cy="4076709"/>
          </a:xfrm>
          <a:prstGeom prst="rect">
            <a:avLst/>
          </a:prstGeom>
        </p:spPr>
      </p:pic>
      <p:pic>
        <p:nvPicPr>
          <p:cNvPr id="5" name="Рисунок 4" descr="logoekb2015.png"/>
          <p:cNvPicPr>
            <a:picLocks noChangeAspect="1"/>
          </p:cNvPicPr>
          <p:nvPr/>
        </p:nvPicPr>
        <p:blipFill>
          <a:blip r:embed="rId5"/>
          <a:stretch>
            <a:fillRect/>
          </a:stretch>
        </p:blipFill>
        <p:spPr>
          <a:xfrm>
            <a:off x="6298404" y="214290"/>
            <a:ext cx="3036115" cy="24288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rouble.gif"/>
          <p:cNvPicPr>
            <a:picLocks noChangeAspect="1"/>
          </p:cNvPicPr>
          <p:nvPr/>
        </p:nvPicPr>
        <p:blipFill>
          <a:blip r:embed="rId2"/>
          <a:stretch>
            <a:fillRect/>
          </a:stretch>
        </p:blipFill>
        <p:spPr>
          <a:xfrm>
            <a:off x="115748" y="642918"/>
            <a:ext cx="8798242" cy="5500725"/>
          </a:xfrm>
          <a:prstGeom prst="rect">
            <a:avLst/>
          </a:prstGeom>
        </p:spPr>
      </p:pic>
      <p:sp>
        <p:nvSpPr>
          <p:cNvPr id="2" name="Заголовок 1"/>
          <p:cNvSpPr>
            <a:spLocks noGrp="1"/>
          </p:cNvSpPr>
          <p:nvPr>
            <p:ph type="title"/>
          </p:nvPr>
        </p:nvSpPr>
        <p:spPr>
          <a:xfrm>
            <a:off x="1000100" y="2857496"/>
            <a:ext cx="7800972" cy="857248"/>
          </a:xfrm>
        </p:spPr>
        <p:txBody>
          <a:bodyPr>
            <a:normAutofit/>
          </a:bodyPr>
          <a:lstStyle/>
          <a:p>
            <a:r>
              <a:rPr lang="ru-RU" sz="4800" b="1" dirty="0" smtClean="0"/>
              <a:t>Улучшения на миллион!</a:t>
            </a:r>
            <a:endParaRPr lang="ru-RU" sz="4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1.jpg"/>
          <p:cNvPicPr>
            <a:picLocks noChangeAspect="1"/>
          </p:cNvPicPr>
          <p:nvPr/>
        </p:nvPicPr>
        <p:blipFill>
          <a:blip r:embed="rId2"/>
          <a:stretch>
            <a:fillRect/>
          </a:stretch>
        </p:blipFill>
        <p:spPr>
          <a:xfrm>
            <a:off x="3803121" y="1142984"/>
            <a:ext cx="5340879" cy="4000504"/>
          </a:xfrm>
          <a:prstGeom prst="rect">
            <a:avLst/>
          </a:prstGeom>
        </p:spPr>
      </p:pic>
      <p:pic>
        <p:nvPicPr>
          <p:cNvPr id="4" name="Рисунок 3" descr="в3.jpg"/>
          <p:cNvPicPr>
            <a:picLocks noChangeAspect="1"/>
          </p:cNvPicPr>
          <p:nvPr/>
        </p:nvPicPr>
        <p:blipFill>
          <a:blip r:embed="rId3"/>
          <a:stretch>
            <a:fillRect/>
          </a:stretch>
        </p:blipFill>
        <p:spPr>
          <a:xfrm>
            <a:off x="0" y="0"/>
            <a:ext cx="4845362" cy="3714776"/>
          </a:xfrm>
          <a:prstGeom prst="rect">
            <a:avLst/>
          </a:prstGeom>
        </p:spPr>
      </p:pic>
      <p:pic>
        <p:nvPicPr>
          <p:cNvPr id="3" name="Рисунок 2" descr="в2.jpg"/>
          <p:cNvPicPr>
            <a:picLocks noChangeAspect="1"/>
          </p:cNvPicPr>
          <p:nvPr/>
        </p:nvPicPr>
        <p:blipFill>
          <a:blip r:embed="rId4" cstate="print"/>
          <a:stretch>
            <a:fillRect/>
          </a:stretch>
        </p:blipFill>
        <p:spPr>
          <a:xfrm>
            <a:off x="571472" y="3107528"/>
            <a:ext cx="5000628" cy="37504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4.jpg"/>
          <p:cNvPicPr>
            <a:picLocks noChangeAspect="1"/>
          </p:cNvPicPr>
          <p:nvPr/>
        </p:nvPicPr>
        <p:blipFill>
          <a:blip r:embed="rId2"/>
          <a:stretch>
            <a:fillRect/>
          </a:stretch>
        </p:blipFill>
        <p:spPr>
          <a:xfrm>
            <a:off x="2920173" y="0"/>
            <a:ext cx="6223827" cy="3499174"/>
          </a:xfrm>
          <a:prstGeom prst="rect">
            <a:avLst/>
          </a:prstGeom>
        </p:spPr>
      </p:pic>
      <p:pic>
        <p:nvPicPr>
          <p:cNvPr id="6" name="Рисунок 5" descr="в7.jpg"/>
          <p:cNvPicPr>
            <a:picLocks noChangeAspect="1"/>
          </p:cNvPicPr>
          <p:nvPr/>
        </p:nvPicPr>
        <p:blipFill>
          <a:blip r:embed="rId3"/>
          <a:stretch>
            <a:fillRect/>
          </a:stretch>
        </p:blipFill>
        <p:spPr>
          <a:xfrm>
            <a:off x="0" y="2854070"/>
            <a:ext cx="7119959" cy="40039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6.jpg"/>
          <p:cNvPicPr>
            <a:picLocks noChangeAspect="1"/>
          </p:cNvPicPr>
          <p:nvPr/>
        </p:nvPicPr>
        <p:blipFill>
          <a:blip r:embed="rId2"/>
          <a:stretch>
            <a:fillRect/>
          </a:stretch>
        </p:blipFill>
        <p:spPr>
          <a:xfrm>
            <a:off x="0" y="2476500"/>
            <a:ext cx="5842000" cy="4381500"/>
          </a:xfrm>
          <a:prstGeom prst="rect">
            <a:avLst/>
          </a:prstGeom>
        </p:spPr>
      </p:pic>
      <p:pic>
        <p:nvPicPr>
          <p:cNvPr id="4" name="Рисунок 3" descr="230. Крестинского 59-1.jpg"/>
          <p:cNvPicPr>
            <a:picLocks noChangeAspect="1"/>
          </p:cNvPicPr>
          <p:nvPr/>
        </p:nvPicPr>
        <p:blipFill>
          <a:blip r:embed="rId3" cstate="print"/>
          <a:stretch>
            <a:fillRect/>
          </a:stretch>
        </p:blipFill>
        <p:spPr>
          <a:xfrm>
            <a:off x="5286375" y="0"/>
            <a:ext cx="3857625" cy="6858000"/>
          </a:xfrm>
          <a:prstGeom prst="rect">
            <a:avLst/>
          </a:prstGeom>
        </p:spPr>
      </p:pic>
      <p:pic>
        <p:nvPicPr>
          <p:cNvPr id="6" name="Рисунок 5" descr="118. Восточная 178.jpg"/>
          <p:cNvPicPr>
            <a:picLocks noChangeAspect="1"/>
          </p:cNvPicPr>
          <p:nvPr/>
        </p:nvPicPr>
        <p:blipFill>
          <a:blip r:embed="rId4" cstate="print"/>
          <a:stretch>
            <a:fillRect/>
          </a:stretch>
        </p:blipFill>
        <p:spPr>
          <a:xfrm>
            <a:off x="-214346" y="0"/>
            <a:ext cx="5643570" cy="31745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истории:</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В 455 году вандалы овладели Римом и уничтожили в нем множество памятников античного и христианского искусства. Родиной же современного вандализма по праву считается Франция эпохи революционного Просвещения.</a:t>
            </a:r>
          </a:p>
          <a:p>
            <a:r>
              <a:rPr lang="ru-RU" dirty="0" smtClean="0"/>
              <a:t>Во времена Великой Французской революции (1789-1794 гг.) государство переходило из монархической формы к республиканской форме правления. Люди стремились стереть историю существовавшего в стране режима.</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476</Words>
  <PresentationFormat>Экран (4:3)</PresentationFormat>
  <Paragraphs>47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Классный час на тему «Ответственный Екатеринбург» АНО «Симпента». Контактные данные:  luboe05@mail.ru </vt:lpstr>
      <vt:lpstr>?</vt:lpstr>
      <vt:lpstr>Слайд 3</vt:lpstr>
      <vt:lpstr>Слайд 4</vt:lpstr>
      <vt:lpstr>Улучшения на миллион!</vt:lpstr>
      <vt:lpstr>Слайд 6</vt:lpstr>
      <vt:lpstr>Слайд 7</vt:lpstr>
      <vt:lpstr>Слайд 8</vt:lpstr>
      <vt:lpstr>Из истории:</vt:lpstr>
      <vt:lpstr>Вандализм</vt:lpstr>
      <vt:lpstr>Вандализм:</vt:lpstr>
      <vt:lpstr>Вандализм – это плохо</vt:lpstr>
      <vt:lpstr>Вопросы для работы в группе:</vt:lpstr>
      <vt:lpstr>Слайд 14</vt:lpstr>
      <vt:lpstr>Забор сломан, выломано несколько прутьев, через отверстие проложена «естественная тропа»</vt:lpstr>
      <vt:lpstr>Детская площадка повреждена. </vt:lpstr>
      <vt:lpstr>Оскорбление написано на стене здания или на автомобиле.</vt:lpstr>
      <vt:lpstr>Мусор, возникла стихийная свалка. </vt:lpstr>
      <vt:lpstr>Почему они делают это?</vt:lpstr>
      <vt:lpstr>Если вы столкнулись с проблемой в городской среде, или у вас есть интересные идеи по благоустройству города, обращайтесь:</vt:lpstr>
      <vt:lpstr>Будущее Екатеринбурга зависит от молодых жителей, так что именно ты способен сделать город лучше!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30</cp:revision>
  <dcterms:created xsi:type="dcterms:W3CDTF">2019-09-25T17:43:59Z</dcterms:created>
  <dcterms:modified xsi:type="dcterms:W3CDTF">2019-10-11T01:34:30Z</dcterms:modified>
</cp:coreProperties>
</file>