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5" r:id="rId1"/>
  </p:sldMasterIdLst>
  <p:sldIdLst>
    <p:sldId id="310" r:id="rId2"/>
    <p:sldId id="318" r:id="rId3"/>
    <p:sldId id="311" r:id="rId4"/>
    <p:sldId id="312" r:id="rId5"/>
    <p:sldId id="313" r:id="rId6"/>
    <p:sldId id="314" r:id="rId7"/>
    <p:sldId id="315" r:id="rId8"/>
    <p:sldId id="316" r:id="rId9"/>
    <p:sldId id="317" r:id="rId10"/>
    <p:sldId id="281" r:id="rId11"/>
    <p:sldId id="256" r:id="rId12"/>
    <p:sldId id="280" r:id="rId13"/>
    <p:sldId id="271" r:id="rId14"/>
    <p:sldId id="272" r:id="rId15"/>
    <p:sldId id="274" r:id="rId16"/>
    <p:sldId id="270" r:id="rId17"/>
    <p:sldId id="279" r:id="rId18"/>
    <p:sldId id="257" r:id="rId19"/>
    <p:sldId id="261" r:id="rId20"/>
    <p:sldId id="262" r:id="rId21"/>
    <p:sldId id="275" r:id="rId22"/>
    <p:sldId id="282" r:id="rId23"/>
    <p:sldId id="276" r:id="rId24"/>
    <p:sldId id="277" r:id="rId25"/>
    <p:sldId id="278" r:id="rId26"/>
    <p:sldId id="263" r:id="rId27"/>
    <p:sldId id="264" r:id="rId28"/>
    <p:sldId id="265" r:id="rId29"/>
    <p:sldId id="268" r:id="rId30"/>
    <p:sldId id="267" r:id="rId31"/>
    <p:sldId id="319" r:id="rId32"/>
    <p:sldId id="283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86" r:id="rId43"/>
    <p:sldId id="297" r:id="rId44"/>
    <p:sldId id="298" r:id="rId45"/>
    <p:sldId id="306" r:id="rId46"/>
    <p:sldId id="307" r:id="rId47"/>
    <p:sldId id="299" r:id="rId48"/>
    <p:sldId id="300" r:id="rId49"/>
    <p:sldId id="304" r:id="rId50"/>
    <p:sldId id="301" r:id="rId51"/>
    <p:sldId id="305" r:id="rId52"/>
    <p:sldId id="302" r:id="rId5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-822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B5FB6-8951-4520-808C-4DBAA3900119}" type="datetimeFigureOut">
              <a:rPr lang="ru-RU" smtClean="0"/>
              <a:pPr/>
              <a:t>10.05.2017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BA8A9-7371-4A94-83D6-A773B36573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47759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B5FB6-8951-4520-808C-4DBAA3900119}" type="datetimeFigureOut">
              <a:rPr lang="ru-RU" smtClean="0"/>
              <a:pPr/>
              <a:t>10.05.2017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BA8A9-7371-4A94-83D6-A773B36573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15823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B5FB6-8951-4520-808C-4DBAA3900119}" type="datetimeFigureOut">
              <a:rPr lang="ru-RU" smtClean="0"/>
              <a:pPr/>
              <a:t>10.05.2017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BA8A9-7371-4A94-83D6-A773B36573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76488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B5FB6-8951-4520-808C-4DBAA3900119}" type="datetimeFigureOut">
              <a:rPr lang="ru-RU" smtClean="0"/>
              <a:pPr/>
              <a:t>10.05.2017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BA8A9-7371-4A94-83D6-A773B36573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76745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B5FB6-8951-4520-808C-4DBAA3900119}" type="datetimeFigureOut">
              <a:rPr lang="ru-RU" smtClean="0"/>
              <a:pPr/>
              <a:t>10.05.2017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BA8A9-7371-4A94-83D6-A773B36573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08392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B5FB6-8951-4520-808C-4DBAA3900119}" type="datetimeFigureOut">
              <a:rPr lang="ru-RU" smtClean="0"/>
              <a:pPr/>
              <a:t>10.05.2017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BA8A9-7371-4A94-83D6-A773B36573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1008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B5FB6-8951-4520-808C-4DBAA3900119}" type="datetimeFigureOut">
              <a:rPr lang="ru-RU" smtClean="0"/>
              <a:pPr/>
              <a:t>10.05.2017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BA8A9-7371-4A94-83D6-A773B36573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32127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B5FB6-8951-4520-808C-4DBAA3900119}" type="datetimeFigureOut">
              <a:rPr lang="ru-RU" smtClean="0"/>
              <a:pPr/>
              <a:t>10.05.2017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BA8A9-7371-4A94-83D6-A773B36573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0979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B5FB6-8951-4520-808C-4DBAA3900119}" type="datetimeFigureOut">
              <a:rPr lang="ru-RU" smtClean="0"/>
              <a:pPr/>
              <a:t>10.05.2017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BA8A9-7371-4A94-83D6-A773B36573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87635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B5FB6-8951-4520-808C-4DBAA3900119}" type="datetimeFigureOut">
              <a:rPr lang="ru-RU" smtClean="0"/>
              <a:pPr/>
              <a:t>10.05.2017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BA8A9-7371-4A94-83D6-A773B36573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5756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B5FB6-8951-4520-808C-4DBAA3900119}" type="datetimeFigureOut">
              <a:rPr lang="ru-RU" smtClean="0"/>
              <a:pPr/>
              <a:t>10.05.2017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BA8A9-7371-4A94-83D6-A773B36573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37886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6000">
              <a:srgbClr val="92D050"/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3B5FB6-8951-4520-808C-4DBAA3900119}" type="datetimeFigureOut">
              <a:rPr lang="ru-RU" smtClean="0"/>
              <a:pPr/>
              <a:t>10.05.2017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BA8A9-7371-4A94-83D6-A773B36573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7861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F:\&#1082;&#1091;&#1083;&#1080;&#1085;&#1072;&#1088;&#1080;&#1103;\Neizvesten_vesyolye_povaryata_(vmuzice.com)(2).mp3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://dic.academic.ru/dic.nsf/ruwiki/116725" TargetMode="External"/><Relationship Id="rId3" Type="http://schemas.openxmlformats.org/officeDocument/2006/relationships/hyperlink" Target="http://dic.academic.ru/dic.nsf/ruwiki/708015" TargetMode="External"/><Relationship Id="rId7" Type="http://schemas.openxmlformats.org/officeDocument/2006/relationships/hyperlink" Target="http://dic.academic.ru/dic.nsf/ruwiki/708092" TargetMode="External"/><Relationship Id="rId2" Type="http://schemas.openxmlformats.org/officeDocument/2006/relationships/hyperlink" Target="http://dic.academic.ru/dic.nsf/ruwiki/897585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dic.academic.ru/dic.nsf/ruwiki/153292" TargetMode="External"/><Relationship Id="rId5" Type="http://schemas.openxmlformats.org/officeDocument/2006/relationships/hyperlink" Target="http://dic.academic.ru/dic.nsf/ruwiki/73" TargetMode="External"/><Relationship Id="rId4" Type="http://schemas.openxmlformats.org/officeDocument/2006/relationships/hyperlink" Target="http://dic.academic.ru/dic.nsf/ruwiki/708137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seznayka.kiev.ua/index.php/eto-interesno/11-hochu-vse-znat/61-skolko-slov-v-russkom-yazyke" TargetMode="External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vseznayka.kiev.ua/index.php/uchimsya-gotovit/18-prosto-i-vkusno/185-chto-mojno-prigotovit-iz-yaic" TargetMode="External"/><Relationship Id="rId4" Type="http://schemas.openxmlformats.org/officeDocument/2006/relationships/hyperlink" Target="http://www.vseznayka.kiev.ua/index.php/eto-interesno/16-jivotnyi-mir/226-kak-poyavilis-zolotye-rybki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43" y="1615552"/>
            <a:ext cx="7502525" cy="506641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528791" y="0"/>
            <a:ext cx="7069371" cy="618630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КУЛИНАРНАЯ СТУДИЯ</a:t>
            </a:r>
          </a:p>
          <a:p>
            <a:pPr algn="ctr"/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«УЧИМСЯ ГОТОВИТЬ!»</a:t>
            </a:r>
          </a:p>
          <a:p>
            <a:pPr algn="r"/>
            <a:endParaRPr lang="ru-RU" sz="32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algn="r"/>
            <a: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Участники </a:t>
            </a:r>
          </a:p>
          <a:p>
            <a:pPr algn="r"/>
            <a: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программы</a:t>
            </a:r>
          </a:p>
          <a:p>
            <a:pPr algn="r"/>
            <a:endParaRPr lang="ru-RU" sz="32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algn="r"/>
            <a: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Учащиеся </a:t>
            </a:r>
          </a:p>
          <a:p>
            <a:pPr algn="r"/>
            <a: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1д и 2в классов</a:t>
            </a:r>
          </a:p>
          <a:p>
            <a:pPr algn="r"/>
            <a:endParaRPr lang="ru-RU" sz="32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algn="r"/>
            <a: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МБОУ СОШ №  95</a:t>
            </a:r>
          </a:p>
          <a:p>
            <a:pPr algn="ctr"/>
            <a:endParaRPr lang="ru-RU" sz="3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5" name="Neizvesten_vesyolye_povaryata_(vmuzice.com)(2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2271932" y="631873"/>
            <a:ext cx="668216" cy="66821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64134384"/>
      </p:ext>
    </p:extLst>
  </p:cSld>
  <p:clrMapOvr>
    <a:masterClrMapping/>
  </p:clrMapOvr>
  <p:transition spd="slow" advTm="5304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104419" y="180622"/>
            <a:ext cx="12087581" cy="6400799"/>
            <a:chOff x="104419" y="180622"/>
            <a:chExt cx="12087581" cy="6400799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419" y="180622"/>
              <a:ext cx="6465715" cy="6400799"/>
            </a:xfrm>
            <a:prstGeom prst="rect">
              <a:avLst/>
            </a:prstGeom>
          </p:spPr>
        </p:pic>
        <p:sp>
          <p:nvSpPr>
            <p:cNvPr id="2" name="Прямоугольник 1"/>
            <p:cNvSpPr/>
            <p:nvPr/>
          </p:nvSpPr>
          <p:spPr>
            <a:xfrm>
              <a:off x="6092318" y="1377798"/>
              <a:ext cx="6099682" cy="2585323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  <a:effectLst/>
                </a:rPr>
                <a:t>Кулинарная студия.</a:t>
              </a:r>
              <a:endParaRPr lang="ru-RU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  <a:p>
              <a:pPr algn="ctr"/>
              <a:r>
                <a:rPr lang="ru-RU" sz="5400" b="1" cap="none" spc="0" dirty="0" smtClean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  <a:effectLst/>
                </a:rPr>
                <a:t>Учимся готовить.</a:t>
              </a:r>
            </a:p>
            <a:p>
              <a:pPr algn="ctr"/>
              <a:r>
                <a:rPr lang="ru-RU" sz="5400" b="1" dirty="0" smtClean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</a:rPr>
                <a:t>Занятие № 2</a:t>
              </a:r>
              <a:endParaRPr lang="ru-RU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646451481"/>
      </p:ext>
    </p:extLst>
  </p:cSld>
  <p:clrMapOvr>
    <a:masterClrMapping/>
  </p:clrMapOvr>
  <p:transition spd="slow" advTm="2356"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75415" y="282803"/>
            <a:ext cx="11912143" cy="6438508"/>
            <a:chOff x="75415" y="282803"/>
            <a:chExt cx="11912143" cy="6438508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5415" y="282803"/>
              <a:ext cx="3450210" cy="6438508"/>
            </a:xfrm>
            <a:prstGeom prst="rect">
              <a:avLst/>
            </a:prstGeom>
          </p:spPr>
        </p:pic>
        <p:sp>
          <p:nvSpPr>
            <p:cNvPr id="3" name="Прямоугольник 2"/>
            <p:cNvSpPr/>
            <p:nvPr/>
          </p:nvSpPr>
          <p:spPr>
            <a:xfrm>
              <a:off x="3525626" y="1543888"/>
              <a:ext cx="8461932" cy="338554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FF0000"/>
                  </a:solidFill>
                  <a:effectLst/>
                </a:rPr>
                <a:t>Делаем фруктовые канапе.</a:t>
              </a:r>
            </a:p>
            <a:p>
              <a:pPr algn="ctr"/>
              <a:r>
                <a:rPr lang="ru-RU" sz="4000" b="1" dirty="0" smtClean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/>
                  </a:solidFill>
                </a:rPr>
                <a:t>(скоро Новый год и </a:t>
              </a:r>
            </a:p>
            <a:p>
              <a:pPr algn="ctr"/>
              <a:r>
                <a:rPr lang="ru-RU" sz="4000" b="1" dirty="0" smtClean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/>
                  </a:solidFill>
                </a:rPr>
                <a:t>наши маленькие</a:t>
              </a:r>
            </a:p>
            <a:p>
              <a:pPr algn="ctr"/>
              <a:r>
                <a:rPr lang="ru-RU" sz="4000" b="1" dirty="0" err="1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/>
                  </a:solidFill>
                </a:rPr>
                <a:t>б</a:t>
              </a:r>
              <a:r>
                <a:rPr lang="ru-RU" sz="4000" b="1" cap="none" spc="0" dirty="0" err="1" smtClean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/>
                  </a:solidFill>
                  <a:effectLst/>
                </a:rPr>
                <a:t>утербродики</a:t>
              </a:r>
              <a:r>
                <a:rPr lang="ru-RU" sz="4000" b="1" cap="none" spc="0" dirty="0" smtClean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/>
                  </a:solidFill>
                  <a:effectLst/>
                </a:rPr>
                <a:t> могут</a:t>
              </a:r>
            </a:p>
            <a:p>
              <a:pPr algn="ctr"/>
              <a:r>
                <a:rPr lang="ru-RU" sz="4000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/>
                  </a:solidFill>
                </a:rPr>
                <a:t>с</a:t>
              </a:r>
              <a:r>
                <a:rPr lang="ru-RU" sz="4000" b="1" dirty="0" smtClean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/>
                  </a:solidFill>
                </a:rPr>
                <a:t>тать украшением стола)</a:t>
              </a:r>
              <a:endParaRPr lang="ru-RU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/>
                </a:solidFill>
                <a:effectLst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441373369"/>
      </p:ext>
    </p:extLst>
  </p:cSld>
  <p:clrMapOvr>
    <a:masterClrMapping/>
  </p:clrMapOvr>
  <p:transition spd="slow" advTm="4025"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109" y="427957"/>
            <a:ext cx="10840823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Фруктовое канапе — изюминка праздничного стола</a:t>
            </a:r>
          </a:p>
          <a:p>
            <a:pPr algn="ctr"/>
            <a:endParaRPr lang="ru-RU" sz="2400" b="1" dirty="0" smtClean="0">
              <a:solidFill>
                <a:srgbClr val="FF0000"/>
              </a:solidFill>
            </a:endParaRPr>
          </a:p>
          <a:p>
            <a:pPr algn="just"/>
            <a:r>
              <a:rPr lang="ru-RU" sz="2000" dirty="0" smtClean="0">
                <a:effectLst/>
              </a:rPr>
              <a:t>	Доподлинно установить точное время и место появления на свет аппетитных бутербродов-малышек — а тем более выяснить, чья умная голова догадалась нанизывать на деревянную шпажку не только мясо и сыр, но и ароматные фрукты — сейчас не представляется возможным. Если верить учёным-лингвистам, само слово «канапе» пришло к нам из древней Греции, где оно звучало как «</a:t>
            </a:r>
            <a:r>
              <a:rPr lang="ru-RU" sz="2000" dirty="0" err="1" smtClean="0">
                <a:effectLst/>
              </a:rPr>
              <a:t>konops</a:t>
            </a:r>
            <a:r>
              <a:rPr lang="ru-RU" sz="2000" dirty="0" smtClean="0">
                <a:effectLst/>
              </a:rPr>
              <a:t>» и служило для обозначения мелких насекомых — вроде комара или москита. Египтяне, а за ними и римляне переняли греческий термин, видоизменили его до «</a:t>
            </a:r>
            <a:r>
              <a:rPr lang="ru-RU" sz="2000" dirty="0" err="1" smtClean="0">
                <a:effectLst/>
              </a:rPr>
              <a:t>conopeum</a:t>
            </a:r>
            <a:r>
              <a:rPr lang="ru-RU" sz="2000" dirty="0" smtClean="0">
                <a:effectLst/>
              </a:rPr>
              <a:t>» и стали называть так кровати с сеткой от непрошеных кровососущих гостей. Со временем слово-путешественник перебралось из латыни в европейские языки и прочно осело во французском, по неведомой причине прилепившись уже не к кровати с пологом, а к миниатюрному диванчику с гнутой спинкой. А дальше…</a:t>
            </a:r>
          </a:p>
          <a:p>
            <a:pPr algn="just"/>
            <a:r>
              <a:rPr lang="ru-RU" sz="2000" dirty="0" smtClean="0">
                <a:effectLst/>
              </a:rPr>
              <a:t>А дальше сплошные тайны. То ли французы вспомнили первоначальное значение термина «канапе» и обозвали закусочные бутерброды «комарами» за малый размер. То ли повар с особенно бурным воображением углядел в кусочках аппетитной снеди, сложенных стопкой, сходство с любимым предметом мебели. А возможно, дело в том, что поглощать необычную закуску удобнее всего было как раз на таких диванчиках,  ведя неспешный диалог со своим собеседником.</a:t>
            </a:r>
          </a:p>
          <a:p>
            <a:r>
              <a:rPr lang="ru-RU" sz="2000" u="none" strike="noStrike" dirty="0" smtClean="0">
                <a:solidFill>
                  <a:srgbClr val="000000"/>
                </a:solidFill>
                <a:effectLst/>
              </a:rPr>
              <a:t/>
            </a:r>
            <a:br>
              <a:rPr lang="ru-RU" sz="2000" u="none" strike="noStrike" dirty="0" smtClean="0">
                <a:solidFill>
                  <a:srgbClr val="000000"/>
                </a:solidFill>
                <a:effectLst/>
              </a:rPr>
            </a:br>
            <a:endParaRPr lang="ru-RU" sz="2000" u="none" strike="noStrike" dirty="0">
              <a:solidFill>
                <a:srgbClr val="000000"/>
              </a:solidFill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99758563"/>
      </p:ext>
    </p:extLst>
  </p:cSld>
  <p:clrMapOvr>
    <a:masterClrMapping/>
  </p:clrMapOvr>
  <p:transition spd="slow" advTm="15288"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 preferRelativeResize="0"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941"/>
            <a:ext cx="12192000" cy="687294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80148" y="6136849"/>
            <a:ext cx="24132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Режем фрукты.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29181527"/>
      </p:ext>
    </p:extLst>
  </p:cSld>
  <p:clrMapOvr>
    <a:masterClrMapping/>
  </p:clrMapOvr>
  <p:transition spd="slow" advTm="2808">
    <p:split orient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67" y="173210"/>
            <a:ext cx="11858237" cy="66847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40259348"/>
      </p:ext>
    </p:extLst>
  </p:cSld>
  <p:clrMapOvr>
    <a:masterClrMapping/>
  </p:clrMapOvr>
  <p:transition spd="slow" advTm="3308">
    <p:split orient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152932" y="65988"/>
            <a:ext cx="11856133" cy="6792012"/>
            <a:chOff x="152932" y="65988"/>
            <a:chExt cx="11856133" cy="6792012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932" y="174396"/>
              <a:ext cx="11856133" cy="6683604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398029" y="65988"/>
              <a:ext cx="58540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/>
                <a:t>Собираем  фрукты на шпажку.</a:t>
              </a:r>
              <a:endParaRPr lang="ru-RU" sz="2400" b="1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1586187240"/>
      </p:ext>
    </p:extLst>
  </p:cSld>
  <p:clrMapOvr>
    <a:masterClrMapping/>
  </p:clrMapOvr>
  <p:transition spd="slow" advTm="4024">
    <p:split orient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244" y="122548"/>
            <a:ext cx="11722436" cy="660823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44667927"/>
      </p:ext>
    </p:extLst>
  </p:cSld>
  <p:clrMapOvr>
    <a:masterClrMapping/>
  </p:clrMapOvr>
  <p:transition spd="slow" advTm="3230">
    <p:split orient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095" y="226243"/>
            <a:ext cx="11528299" cy="649879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20474263"/>
      </p:ext>
    </p:extLst>
  </p:cSld>
  <p:clrMapOvr>
    <a:masterClrMapping/>
  </p:clrMapOvr>
  <p:transition spd="slow" advTm="2434">
    <p:split orient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226242" y="160256"/>
            <a:ext cx="11462311" cy="6461597"/>
            <a:chOff x="226242" y="160256"/>
            <a:chExt cx="11462311" cy="6461597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6242" y="160256"/>
              <a:ext cx="11462311" cy="6461597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2253007" y="339364"/>
              <a:ext cx="38555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rgbClr val="C00000"/>
                  </a:solidFill>
                </a:rPr>
                <a:t>Всё готово!!!</a:t>
              </a:r>
              <a:endParaRPr lang="ru-RU" sz="2400" b="1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947114588"/>
      </p:ext>
    </p:extLst>
  </p:cSld>
  <p:clrMapOvr>
    <a:masterClrMapping/>
  </p:clrMapOvr>
  <p:transition spd="slow" advTm="4430">
    <p:split orient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61" y="226243"/>
            <a:ext cx="11170517" cy="629710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05237258"/>
      </p:ext>
    </p:extLst>
  </p:cSld>
  <p:clrMapOvr>
    <a:masterClrMapping/>
  </p:clrMapOvr>
  <p:transition spd="slow" advTm="2075"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4241" y="0"/>
            <a:ext cx="11141576" cy="692497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2"/>
                </a:solidFill>
                <a:effectLst/>
              </a:rPr>
              <a:t>Занятие № 1</a:t>
            </a:r>
          </a:p>
          <a:p>
            <a:pPr algn="ctr"/>
            <a:r>
              <a:rPr lang="ru-RU" sz="5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2"/>
                </a:solidFill>
              </a:rPr>
              <a:t>Готовим десерт «Сладкая парочка»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ru-RU" sz="48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Запеченная тыква,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ru-RU" sz="4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з</a:t>
            </a:r>
            <a:r>
              <a:rPr lang="ru-RU" sz="4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апеченное яблоко,</a:t>
            </a:r>
            <a:endParaRPr lang="ru-RU" sz="48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ru-RU" sz="4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творог,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ru-RU" sz="4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й</a:t>
            </a:r>
            <a:r>
              <a:rPr lang="ru-RU" sz="48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огурт,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ru-RU" sz="4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б</a:t>
            </a:r>
            <a:r>
              <a:rPr lang="ru-RU" sz="4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исквит,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ru-RU" sz="4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для украшения: орехи,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ru-RU" sz="4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изюм</a:t>
            </a:r>
            <a:endParaRPr lang="ru-RU" sz="4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4179" y="1693333"/>
            <a:ext cx="4230510" cy="491066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07242165"/>
      </p:ext>
    </p:extLst>
  </p:cSld>
  <p:clrMapOvr>
    <a:masterClrMapping/>
  </p:clrMapOvr>
  <p:transition spd="slow" advTm="2714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243" y="339365"/>
            <a:ext cx="10924983" cy="615869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74081273"/>
      </p:ext>
    </p:extLst>
  </p:cSld>
  <p:clrMapOvr>
    <a:masterClrMapping/>
  </p:clrMapOvr>
  <p:transition spd="slow" advTm="2777">
    <p:split orient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169334" y="0"/>
            <a:ext cx="11740444" cy="6751990"/>
            <a:chOff x="169334" y="0"/>
            <a:chExt cx="11740444" cy="6751990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774186" y="229022"/>
              <a:ext cx="6099682" cy="2585323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  <a:effectLst/>
                </a:rPr>
                <a:t>Кулинарная студия.</a:t>
              </a:r>
              <a:endParaRPr lang="ru-RU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  <a:p>
              <a:pPr algn="ctr"/>
              <a:r>
                <a:rPr lang="ru-RU" sz="5400" b="1" cap="none" spc="0" dirty="0" smtClean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  <a:effectLst/>
                </a:rPr>
                <a:t>Учимся готовить.</a:t>
              </a:r>
            </a:p>
            <a:p>
              <a:pPr algn="ctr"/>
              <a:r>
                <a:rPr lang="ru-RU" sz="5400" b="1" dirty="0" smtClean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</a:rPr>
                <a:t>Занятие № 3</a:t>
              </a:r>
              <a:endParaRPr lang="ru-RU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endParaRPr>
            </a:p>
          </p:txBody>
        </p:sp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32542" y="0"/>
              <a:ext cx="3577236" cy="2790929"/>
            </a:xfrm>
            <a:prstGeom prst="rect">
              <a:avLst/>
            </a:prstGeom>
          </p:spPr>
        </p:pic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334" y="2814345"/>
              <a:ext cx="11740444" cy="39376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="" xmlns:p14="http://schemas.microsoft.com/office/powerpoint/2010/main" val="1663855692"/>
      </p:ext>
    </p:extLst>
  </p:cSld>
  <p:clrMapOvr>
    <a:masterClrMapping/>
  </p:clrMapOvr>
  <p:transition spd="slow" advTm="2715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4523" y="415574"/>
            <a:ext cx="1051088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Сэндвич</a:t>
            </a:r>
            <a:r>
              <a:rPr lang="ru-RU" sz="2400" dirty="0">
                <a:solidFill>
                  <a:srgbClr val="FF0000"/>
                </a:solidFill>
              </a:rPr>
              <a:t> (от английского названия </a:t>
            </a:r>
            <a:r>
              <a:rPr lang="ru-RU" sz="2400" b="1" dirty="0" err="1">
                <a:solidFill>
                  <a:srgbClr val="FF0000"/>
                </a:solidFill>
              </a:rPr>
              <a:t>sandwich</a:t>
            </a:r>
            <a:r>
              <a:rPr lang="ru-RU" sz="2400" dirty="0">
                <a:solidFill>
                  <a:srgbClr val="FF0000"/>
                </a:solidFill>
              </a:rPr>
              <a:t>) — </a:t>
            </a:r>
            <a:r>
              <a:rPr lang="ru-RU" sz="2400" b="1" dirty="0">
                <a:solidFill>
                  <a:srgbClr val="FF0000"/>
                </a:solidFill>
              </a:rPr>
              <a:t>это</a:t>
            </a:r>
            <a:r>
              <a:rPr lang="ru-RU" sz="2400" dirty="0">
                <a:solidFill>
                  <a:srgbClr val="FF0000"/>
                </a:solidFill>
              </a:rPr>
              <a:t> один из многочисленных видов бутербродов. Состоит </a:t>
            </a:r>
            <a:r>
              <a:rPr lang="ru-RU" sz="2400" b="1" dirty="0">
                <a:solidFill>
                  <a:srgbClr val="FF0000"/>
                </a:solidFill>
              </a:rPr>
              <a:t>сэндвич</a:t>
            </a:r>
            <a:r>
              <a:rPr lang="ru-RU" sz="2400" dirty="0">
                <a:solidFill>
                  <a:srgbClr val="FF0000"/>
                </a:solidFill>
              </a:rPr>
              <a:t> из двух (как правило) либо более ломтиков хлеба (нередко булки), а также одного либо нескольких слоев начинки.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7329" y="2999983"/>
            <a:ext cx="115007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Сэндвич был назван по имени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hlinkClick r:id="rId2"/>
              </a:rPr>
              <a:t>Джона Монтегю, 4-го графа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hlinkClick r:id="rId2"/>
              </a:rPr>
              <a:t>Сэндвичского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 (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hlinkClick r:id="rId3"/>
              </a:rPr>
              <a:t>1718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—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hlinkClick r:id="rId4"/>
              </a:rPr>
              <a:t>1792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),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hlinkClick r:id="rId5"/>
              </a:rPr>
              <a:t>лондонского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hlinkClick r:id="rId6"/>
              </a:rPr>
              <a:t>министра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 и игрока, который, по легенде, изобрёл его в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hlinkClick r:id="rId7"/>
              </a:rPr>
              <a:t>1762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 г. Во время игры в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hlinkClick r:id="rId8"/>
              </a:rPr>
              <a:t>криббедж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, которая длилась уже несколько часов, он не нашёл времени поесть. Джон Монтегю заказал у слуги, чтобы ему подали еду между двумя ломтиками хлеба. Его друзьям-игрокам понравился такой способ еды без отрыва от игры, и они тоже заказали хлеб «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</a:rPr>
              <a:t>по-сэндвичски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».</a:t>
            </a:r>
          </a:p>
          <a:p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По другой версии, тот же граф Сэндвич любил охотиться. И вот его слуга, чтобы графу было удобно во время долгой охоты, придумал класть начинку между ломтиками хлеба.</a:t>
            </a:r>
          </a:p>
        </p:txBody>
      </p:sp>
    </p:spTree>
    <p:extLst>
      <p:ext uri="{BB962C8B-B14F-4D97-AF65-F5344CB8AC3E}">
        <p14:creationId xmlns="" xmlns:p14="http://schemas.microsoft.com/office/powerpoint/2010/main" val="2270880697"/>
      </p:ext>
    </p:extLst>
  </p:cSld>
  <p:clrMapOvr>
    <a:masterClrMapping/>
  </p:clrMapOvr>
  <p:transition spd="slow" advTm="16021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197963" y="320511"/>
            <a:ext cx="7107810" cy="597155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9448" y="1971429"/>
            <a:ext cx="4402579" cy="293050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81347465"/>
      </p:ext>
    </p:extLst>
  </p:cSld>
  <p:clrMapOvr>
    <a:masterClrMapping/>
  </p:clrMapOvr>
  <p:transition spd="slow" advTm="3432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28" y="221037"/>
            <a:ext cx="11773395" cy="663696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95666329"/>
      </p:ext>
    </p:extLst>
  </p:cSld>
  <p:clrMapOvr>
    <a:masterClrMapping/>
  </p:clrMapOvr>
  <p:transition spd="slow" advTm="1840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096" y="263951"/>
            <a:ext cx="11066385" cy="623840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8970791"/>
      </p:ext>
    </p:extLst>
  </p:cSld>
  <p:clrMapOvr>
    <a:masterClrMapping/>
  </p:clrMapOvr>
  <p:transition spd="slow" advTm="4119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524" y="433633"/>
            <a:ext cx="10981544" cy="619057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7911665"/>
      </p:ext>
    </p:extLst>
  </p:cSld>
  <p:clrMapOvr>
    <a:masterClrMapping/>
  </p:clrMapOvr>
  <p:transition spd="slow" advTm="3541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58" y="0"/>
            <a:ext cx="11856133" cy="668360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61952581"/>
      </p:ext>
    </p:extLst>
  </p:cSld>
  <p:clrMapOvr>
    <a:masterClrMapping/>
  </p:clrMapOvr>
  <p:transition spd="slow" advTm="5522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41" y="141402"/>
            <a:ext cx="11688909" cy="658933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1548013"/>
      </p:ext>
    </p:extLst>
  </p:cSld>
  <p:clrMapOvr>
    <a:masterClrMapping/>
  </p:clrMapOvr>
  <p:transition spd="slow" advTm="4946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909" y="582354"/>
            <a:ext cx="1170910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Всё готово. Осталось только разогреть</a:t>
            </a:r>
          </a:p>
          <a:p>
            <a:pPr algn="ctr"/>
            <a:r>
              <a:rPr lang="ru-RU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и</a:t>
            </a:r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попробовать.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0132" y="2772376"/>
            <a:ext cx="416664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Использованные ингредиенты: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Мясо курицы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Колбаса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Огурцы свежий и соленый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Томаты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Сыр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Майонез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Основа - лаваш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337256362"/>
      </p:ext>
    </p:extLst>
  </p:cSld>
  <p:clrMapOvr>
    <a:masterClrMapping/>
  </p:clrMapOvr>
  <p:transition spd="slow" advTm="3354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259644" y="516029"/>
            <a:ext cx="11401428" cy="6142175"/>
            <a:chOff x="327378" y="245096"/>
            <a:chExt cx="11401428" cy="6142175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7378" y="245096"/>
              <a:ext cx="5926666" cy="5444503"/>
            </a:xfrm>
            <a:prstGeom prst="rect">
              <a:avLst/>
            </a:prstGeom>
          </p:spPr>
        </p:pic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54044" y="1999422"/>
              <a:ext cx="5474762" cy="4387849"/>
            </a:xfrm>
            <a:prstGeom prst="rect">
              <a:avLst/>
            </a:prstGeom>
          </p:spPr>
        </p:pic>
        <p:sp>
          <p:nvSpPr>
            <p:cNvPr id="6" name="Прямоугольник 5"/>
            <p:cNvSpPr/>
            <p:nvPr/>
          </p:nvSpPr>
          <p:spPr>
            <a:xfrm>
              <a:off x="6476214" y="245096"/>
              <a:ext cx="5252592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accent5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</a:rPr>
                <a:t>Группы к работе </a:t>
              </a:r>
            </a:p>
            <a:p>
              <a:pPr algn="ctr"/>
              <a:r>
                <a:rPr lang="ru-RU" sz="54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accent5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</a:rPr>
                <a:t>готовы!</a:t>
              </a:r>
              <a:endPara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162614143"/>
      </p:ext>
    </p:extLst>
  </p:cSld>
  <p:clrMapOvr>
    <a:masterClrMapping/>
  </p:clrMapOvr>
  <p:transition spd="slow" advTm="1763"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230" y="0"/>
            <a:ext cx="11886517" cy="670073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6487699"/>
      </p:ext>
    </p:extLst>
  </p:cSld>
  <p:clrMapOvr>
    <a:masterClrMapping/>
  </p:clrMapOvr>
  <p:transition spd="slow" advTm="2823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7403" y="732135"/>
            <a:ext cx="907222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Занятие №4</a:t>
            </a:r>
          </a:p>
          <a:p>
            <a:pPr algn="ctr"/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Готовим десерты с печеньем.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65" y="2795093"/>
            <a:ext cx="4483506" cy="35041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-2167"/>
          <a:stretch/>
        </p:blipFill>
        <p:spPr>
          <a:xfrm>
            <a:off x="6186311" y="2795093"/>
            <a:ext cx="5196755" cy="363413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45573847"/>
      </p:ext>
    </p:extLst>
  </p:cSld>
  <p:clrMapOvr>
    <a:masterClrMapping/>
  </p:clrMapOvr>
  <p:transition spd="slow" advTm="2574">
    <p:push dir="u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17004"/>
            <a:ext cx="1192477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accent5"/>
                </a:solidFill>
              </a:rPr>
              <a:t>Блюда с печеньем</a:t>
            </a:r>
          </a:p>
          <a:p>
            <a:r>
              <a:rPr lang="ru-RU" sz="3600" dirty="0">
                <a:solidFill>
                  <a:schemeClr val="accent5"/>
                </a:solidFill>
              </a:rPr>
              <a:t>С печеньем можно не только чай, кофе, компот и молоко пить. Из печенья можно приготовить массу вкуснейших закусок и сладостей. Торты, рулеты, шоколадная </a:t>
            </a:r>
            <a:r>
              <a:rPr lang="ru-RU" sz="3600" dirty="0" smtClean="0">
                <a:solidFill>
                  <a:schemeClr val="accent5"/>
                </a:solidFill>
              </a:rPr>
              <a:t>колбаса </a:t>
            </a:r>
            <a:r>
              <a:rPr lang="ru-RU" sz="3600" dirty="0">
                <a:solidFill>
                  <a:schemeClr val="accent5"/>
                </a:solidFill>
              </a:rPr>
              <a:t>- всё это можно сделать из печенья (из разных видов, естественно). Правда, есть один неочевидный нюанс - большинство блюд с печеньем готовится не так быстро, как хотелось бы. Несмотря на то, что выпекать печенье уже не нужно </a:t>
            </a:r>
            <a:r>
              <a:rPr lang="ru-RU" sz="3600" dirty="0" smtClean="0">
                <a:solidFill>
                  <a:schemeClr val="accent5"/>
                </a:solidFill>
              </a:rPr>
              <a:t>пирожные</a:t>
            </a:r>
            <a:r>
              <a:rPr lang="ru-RU" sz="3600" dirty="0">
                <a:solidFill>
                  <a:schemeClr val="accent5"/>
                </a:solidFill>
              </a:rPr>
              <a:t>, колбасы и прочие десерты </a:t>
            </a:r>
            <a:r>
              <a:rPr lang="ru-RU" sz="3600" dirty="0" smtClean="0">
                <a:solidFill>
                  <a:schemeClr val="accent5"/>
                </a:solidFill>
              </a:rPr>
              <a:t> </a:t>
            </a:r>
            <a:r>
              <a:rPr lang="ru-RU" sz="3600" dirty="0">
                <a:solidFill>
                  <a:schemeClr val="accent5"/>
                </a:solidFill>
              </a:rPr>
              <a:t>почти всегда отнимают столько же времени, сколько и их аналоги. Зато какими вкусными в итоге получаются блюда из печенья... Пальчики оближешь!</a:t>
            </a:r>
          </a:p>
        </p:txBody>
      </p:sp>
    </p:spTree>
    <p:extLst>
      <p:ext uri="{BB962C8B-B14F-4D97-AF65-F5344CB8AC3E}">
        <p14:creationId xmlns="" xmlns:p14="http://schemas.microsoft.com/office/powerpoint/2010/main" val="1531362280"/>
      </p:ext>
    </p:extLst>
  </p:cSld>
  <p:clrMapOvr>
    <a:masterClrMapping/>
  </p:clrMapOvr>
  <p:transition spd="slow" advTm="15070">
    <p:push dir="u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33" y="133755"/>
            <a:ext cx="11928227" cy="672424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5768827"/>
      </p:ext>
    </p:extLst>
  </p:cSld>
  <p:clrMapOvr>
    <a:masterClrMapping/>
  </p:clrMapOvr>
  <p:transition spd="slow" advTm="4228">
    <p:push dir="u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07" y="53809"/>
            <a:ext cx="12003384" cy="676661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50760713"/>
      </p:ext>
    </p:extLst>
  </p:cSld>
  <p:clrMapOvr>
    <a:masterClrMapping/>
  </p:clrMapOvr>
  <p:transition spd="slow" advTm="4259">
    <p:push dir="u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12" y="75157"/>
            <a:ext cx="12004110" cy="676702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92081500"/>
      </p:ext>
    </p:extLst>
  </p:cSld>
  <p:clrMapOvr>
    <a:masterClrMapping/>
  </p:clrMapOvr>
  <p:transition spd="slow" advTm="3837">
    <p:push dir="u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150312" y="169333"/>
            <a:ext cx="12015184" cy="659264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26847984"/>
      </p:ext>
    </p:extLst>
  </p:cSld>
  <p:clrMapOvr>
    <a:masterClrMapping/>
  </p:clrMapOvr>
  <p:transition spd="slow" advTm="3104">
    <p:push dir="u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468" y="0"/>
            <a:ext cx="11940028" cy="673089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77607725"/>
      </p:ext>
    </p:extLst>
  </p:cSld>
  <p:clrMapOvr>
    <a:masterClrMapping/>
  </p:clrMapOvr>
  <p:transition spd="slow" advTm="3775">
    <p:push dir="u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02" y="0"/>
            <a:ext cx="11840545" cy="667481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35533100"/>
      </p:ext>
    </p:extLst>
  </p:cSld>
  <p:clrMapOvr>
    <a:masterClrMapping/>
  </p:clrMapOvr>
  <p:transition spd="slow" advTm="3370">
    <p:push dir="u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306" y="0"/>
            <a:ext cx="11790441" cy="66465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17662858"/>
      </p:ext>
    </p:extLst>
  </p:cSld>
  <p:clrMapOvr>
    <a:masterClrMapping/>
  </p:clrMapOvr>
  <p:transition spd="slow" advTm="3260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321613" y="224367"/>
            <a:ext cx="10873357" cy="6535124"/>
            <a:chOff x="321613" y="224367"/>
            <a:chExt cx="10873357" cy="6535124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1613" y="312452"/>
              <a:ext cx="5896132" cy="4422099"/>
            </a:xfrm>
            <a:prstGeom prst="rect">
              <a:avLst/>
            </a:prstGeom>
          </p:spPr>
        </p:pic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59017" y="224367"/>
              <a:ext cx="4435953" cy="3221827"/>
            </a:xfrm>
            <a:prstGeom prst="rect">
              <a:avLst/>
            </a:prstGeom>
          </p:spPr>
        </p:pic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59017" y="3432526"/>
              <a:ext cx="4435953" cy="3326965"/>
            </a:xfrm>
            <a:prstGeom prst="rect">
              <a:avLst/>
            </a:prstGeom>
          </p:spPr>
        </p:pic>
        <p:sp>
          <p:nvSpPr>
            <p:cNvPr id="7" name="Прямоугольник 6"/>
            <p:cNvSpPr/>
            <p:nvPr/>
          </p:nvSpPr>
          <p:spPr>
            <a:xfrm>
              <a:off x="321613" y="5393078"/>
              <a:ext cx="6437404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40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accent5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</a:rPr>
                <a:t>Смешиваем творог и йогурт</a:t>
              </a:r>
              <a:endParaRPr lang="ru-RU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080268278"/>
      </p:ext>
    </p:extLst>
  </p:cSld>
  <p:clrMapOvr>
    <a:masterClrMapping/>
  </p:clrMapOvr>
  <p:transition spd="slow" advTm="1419">
    <p:wip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520" y="0"/>
            <a:ext cx="11928227" cy="672424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5011441"/>
      </p:ext>
    </p:extLst>
  </p:cSld>
  <p:clrMapOvr>
    <a:masterClrMapping/>
  </p:clrMapOvr>
  <p:transition spd="slow" advTm="3089">
    <p:push dir="u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468" y="0"/>
            <a:ext cx="11953280" cy="67383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97178965"/>
      </p:ext>
    </p:extLst>
  </p:cSld>
  <p:clrMapOvr>
    <a:masterClrMapping/>
  </p:clrMapOvr>
  <p:transition spd="slow" advTm="3417">
    <p:push dir="u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364" y="62630"/>
            <a:ext cx="12016636" cy="677408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2" y="0"/>
            <a:ext cx="12165496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55353345"/>
      </p:ext>
    </p:extLst>
  </p:cSld>
  <p:clrMapOvr>
    <a:masterClrMapping/>
  </p:clrMapOvr>
  <p:transition spd="slow" advTm="3526">
    <p:push dir="u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4517" y="675072"/>
            <a:ext cx="11882804" cy="507831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Приготовьте дома!</a:t>
            </a:r>
          </a:p>
          <a:p>
            <a:pPr algn="ctr"/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Шоколадная колбаса .</a:t>
            </a:r>
          </a:p>
          <a:p>
            <a:pPr algn="ctr"/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Ниже предложен один вариант.</a:t>
            </a:r>
          </a:p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Вспомните своё детство, </a:t>
            </a:r>
          </a:p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приготовьте вместе с вашими детьми, </a:t>
            </a:r>
          </a:p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устройте воскресное чаепитие.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82682254"/>
      </p:ext>
    </p:extLst>
  </p:cSld>
  <p:clrMapOvr>
    <a:masterClrMapping/>
  </p:clrMapOvr>
  <p:transition spd="slow" advTm="4821">
    <p:push dir="u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4904" y="150808"/>
            <a:ext cx="6096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Рецепт домашней шоколадной колбаски с грецкими орехами</a:t>
            </a:r>
          </a:p>
          <a:p>
            <a:r>
              <a:rPr lang="ru-RU" dirty="0"/>
              <a:t>Сладкая колбаса в домашних условиях готовится несложно. Минимум простых ингредиентов, которые всегда есть под рукой, и несколько незатейливых кулинарных шагов – и вы запросто сможете сделать вкусную колбаску из шоколада и печенья.</a:t>
            </a:r>
          </a:p>
          <a:p>
            <a:r>
              <a:rPr lang="ru-RU" dirty="0"/>
              <a:t>А дополнив сладкие порции измельчёнными грецкими орехами, — вас от готовой вкусности будет просто не оторвать.</a:t>
            </a:r>
          </a:p>
          <a:p>
            <a:r>
              <a:rPr lang="ru-RU" b="1" dirty="0"/>
              <a:t>Ингредиенты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Молоко (или 10%-</a:t>
            </a:r>
            <a:r>
              <a:rPr lang="ru-RU" dirty="0" err="1"/>
              <a:t>ные</a:t>
            </a:r>
            <a:r>
              <a:rPr lang="ru-RU" dirty="0"/>
              <a:t> сливки) – 5 ст. л.;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Песочное печенье – 300-400 г;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Какао – 3 ст. л. (с горкой);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Орехи грецкие – 1 ст. (</a:t>
            </a:r>
            <a:r>
              <a:rPr lang="ru-RU" b="1" dirty="0"/>
              <a:t>~ </a:t>
            </a:r>
            <a:r>
              <a:rPr lang="ru-RU" dirty="0"/>
              <a:t>100 г);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Сливочное масло – 200 г;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Шоколад (не горький) – 50 г;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Сахар – 1 ст. (</a:t>
            </a:r>
            <a:r>
              <a:rPr lang="ru-RU" b="1" dirty="0"/>
              <a:t>~ </a:t>
            </a:r>
            <a:r>
              <a:rPr lang="ru-RU" dirty="0"/>
              <a:t>200 г).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0904" y="775010"/>
            <a:ext cx="5567048" cy="556704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64721477"/>
      </p:ext>
    </p:extLst>
  </p:cSld>
  <p:clrMapOvr>
    <a:masterClrMapping/>
  </p:clrMapOvr>
  <p:transition spd="slow" advTm="8704">
    <p:push dir="u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8036" y="3449782"/>
            <a:ext cx="4045527" cy="3044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767583" y="634805"/>
            <a:ext cx="6099682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Кулинарная студия.</a:t>
            </a:r>
          </a:p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Учимся готовить.</a:t>
            </a:r>
          </a:p>
          <a:p>
            <a:pPr algn="ctr"/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Занятие № 5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21803196"/>
      </p:ext>
    </p:extLst>
  </p:cSld>
  <p:clrMapOvr>
    <a:masterClrMapping/>
  </p:clrMapOvr>
  <p:transition spd="med" advTm="6818"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8696" y="432187"/>
            <a:ext cx="4120680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Готовим сырную закуску.</a:t>
            </a:r>
          </a:p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Ингредиенты:</a:t>
            </a:r>
          </a:p>
          <a:p>
            <a:pPr marL="342900" indent="-342900">
              <a:buFont typeface="+mj-lt"/>
              <a:buAutoNum type="arabicPeriod"/>
            </a:pP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Сыр</a:t>
            </a:r>
          </a:p>
          <a:p>
            <a:pPr marL="342900" indent="-342900">
              <a:buFont typeface="+mj-lt"/>
              <a:buAutoNum type="arabicPeriod"/>
            </a:pPr>
            <a:r>
              <a:rPr lang="ru-RU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Крабовые палочки</a:t>
            </a:r>
          </a:p>
          <a:p>
            <a:pPr marL="342900" indent="-342900">
              <a:buFont typeface="+mj-lt"/>
              <a:buAutoNum type="arabicPeriod"/>
            </a:pP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Майонез</a:t>
            </a:r>
          </a:p>
          <a:p>
            <a:pPr marL="342900" indent="-342900">
              <a:buFont typeface="+mj-lt"/>
              <a:buAutoNum type="arabicPeriod"/>
            </a:pPr>
            <a:r>
              <a:rPr lang="ru-RU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Зелень</a:t>
            </a:r>
          </a:p>
          <a:p>
            <a:pPr marL="342900" indent="-342900">
              <a:buFont typeface="+mj-lt"/>
              <a:buAutoNum type="arabicPeriod"/>
            </a:pP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Вареные 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яица</a:t>
            </a:r>
            <a:endParaRPr lang="ru-RU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9423" y="3512596"/>
            <a:ext cx="8205964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cs typeface="Narkisim" panose="020E0502050101010101" pitchFamily="34" charset="-79"/>
              </a:rPr>
              <a:t>План работы: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800" dirty="0" smtClean="0">
                <a:cs typeface="Narkisim" panose="020E0502050101010101" pitchFamily="34" charset="-79"/>
              </a:rPr>
              <a:t>Натереть на терке </a:t>
            </a:r>
            <a:r>
              <a:rPr lang="ru-RU" sz="2800" dirty="0" err="1" smtClean="0">
                <a:cs typeface="Narkisim" panose="020E0502050101010101" pitchFamily="34" charset="-79"/>
              </a:rPr>
              <a:t>яица</a:t>
            </a:r>
            <a:r>
              <a:rPr lang="ru-RU" sz="2800" dirty="0" smtClean="0">
                <a:cs typeface="Narkisim" panose="020E0502050101010101" pitchFamily="34" charset="-79"/>
              </a:rPr>
              <a:t>, сыр  и  крабовые палочки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800" dirty="0" smtClean="0">
                <a:cs typeface="Narkisim" panose="020E0502050101010101" pitchFamily="34" charset="-79"/>
              </a:rPr>
              <a:t>Мелко порезать зелень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800" dirty="0" smtClean="0">
                <a:cs typeface="Narkisim" panose="020E0502050101010101" pitchFamily="34" charset="-79"/>
              </a:rPr>
              <a:t>Всё смешать, соединив с майонезом.</a:t>
            </a:r>
            <a:endParaRPr lang="ru-RU" sz="2800" dirty="0">
              <a:cs typeface="Narkisim" panose="020E0502050101010101" pitchFamily="34" charset="-79"/>
            </a:endParaRPr>
          </a:p>
        </p:txBody>
      </p:sp>
      <p:pic>
        <p:nvPicPr>
          <p:cNvPr id="4" name="Рисунок 3" descr="http://cdn-nus-1.pinme.ru/tumb/600/photo/d2/cc/d2cce62b93dfa0e96802bb7b992ae2ab.jpg"/>
          <p:cNvPicPr/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7262" y="489202"/>
            <a:ext cx="5094795" cy="31130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959308413"/>
      </p:ext>
    </p:extLst>
  </p:cSld>
  <p:clrMapOvr>
    <a:masterClrMapping/>
  </p:clrMapOvr>
  <p:transition spd="med" advTm="3947"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90886" y="138546"/>
            <a:ext cx="3810000" cy="3044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318" y="1157595"/>
            <a:ext cx="7184592" cy="4050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4463" y="3616036"/>
            <a:ext cx="4302846" cy="2717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876800" y="429491"/>
            <a:ext cx="34294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Мелко режем зелень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5195455" y="5583382"/>
            <a:ext cx="59818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Натираем на терке крабовые палочки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3797962402"/>
      </p:ext>
    </p:extLst>
  </p:cSld>
  <p:clrMapOvr>
    <a:masterClrMapping/>
  </p:clrMapOvr>
  <p:transition spd="med" advTm="3339"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491" y="544210"/>
            <a:ext cx="5400000" cy="3044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5045" y="279033"/>
            <a:ext cx="5400000" cy="3044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5045" y="3588328"/>
            <a:ext cx="5400000" cy="3044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27228" y="4156280"/>
            <a:ext cx="466134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Трем на терке сыр</a:t>
            </a:r>
          </a:p>
          <a:p>
            <a:r>
              <a:rPr lang="ru-RU" sz="2800" dirty="0" smtClean="0"/>
              <a:t>Смешиваем всё с майонезом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3691098203"/>
      </p:ext>
    </p:extLst>
  </p:cSld>
  <p:clrMapOvr>
    <a:masterClrMapping/>
  </p:clrMapOvr>
  <p:transition spd="med" advTm="3354"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480768" y="902718"/>
            <a:ext cx="11123629" cy="5632311"/>
            <a:chOff x="499621" y="865011"/>
            <a:chExt cx="11123629" cy="5632311"/>
          </a:xfrm>
        </p:grpSpPr>
        <p:sp>
          <p:nvSpPr>
            <p:cNvPr id="2" name="Rectangle 2"/>
            <p:cNvSpPr>
              <a:spLocks noChangeArrowheads="1"/>
            </p:cNvSpPr>
            <p:nvPr/>
          </p:nvSpPr>
          <p:spPr bwMode="auto">
            <a:xfrm>
              <a:off x="499621" y="1386409"/>
              <a:ext cx="8597245" cy="7386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История закусок </a:t>
              </a:r>
              <a:endParaRPr kumimoji="0" lang="ru-RU" altLang="ru-RU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pic>
          <p:nvPicPr>
            <p:cNvPr id="2049" name="Рисунок 1" descr="история закусок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621" y="1984340"/>
              <a:ext cx="2347274" cy="4194207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3"/>
            <p:cNvSpPr>
              <a:spLocks noChangeArrowheads="1"/>
            </p:cNvSpPr>
            <p:nvPr/>
          </p:nvSpPr>
          <p:spPr bwMode="auto">
            <a:xfrm>
              <a:off x="3026005" y="865011"/>
              <a:ext cx="8597245" cy="56323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Слово «закуска» </a:t>
              </a:r>
              <a:r>
                <a:rPr kumimoji="0" lang="ru-RU" altLang="ru-RU" sz="20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  <a:hlinkClick r:id="rId3" tooltip="Сколько слов в русском языке?"/>
                </a:rPr>
                <a:t>в русском языке</a:t>
              </a:r>
              <a:r>
                <a:rPr kumimoji="0" lang="ru-RU" altLang="ru-RU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до XVII века употреблялось в другом значении, чем в наше время, и с предлогом «для» (например, сахар для закуски горького лекарства, хлеб для закуски мяса).</a:t>
              </a:r>
              <a:endPara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Уже через век, с XVIII века, слово «закуска» употребляли с предлогом «к» и «на» (дать огурчика </a:t>
              </a:r>
              <a:r>
                <a:rPr kumimoji="0" lang="ru-RU" altLang="ru-RU" sz="20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  <a:hlinkClick r:id="rId4" tooltip="Как появились золотые рыбки"/>
                </a:rPr>
                <a:t>рыбки</a:t>
              </a:r>
              <a:r>
                <a:rPr kumimoji="0" lang="ru-RU" altLang="ru-RU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на закуску, или: закуска к пиву).</a:t>
              </a:r>
              <a:endPara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Интересно, что до XVIII века, вернее, до его первой трети, слово «закуска» употребляли как синоним слова «завтрак» . Как правило, на завтрак было принято подавать холодные блюда, или оставшееся с ужина, не разогретое жаркое. Поэтому, с середины XVIII века под закуской стали подразумеваться все холодные блюда русского стола: мясные копчения (буженина, ветчина), рыбные соления (икра, вяленая и соленая рыба), квашения (капуста, огурцы).</a:t>
              </a:r>
              <a:endPara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В XIX веке состав закуски стал разнообразным: блюда французского, шведского, немецкого стола пополнили список яств. Это были и печеночный и гусиный паштеты, крутые </a:t>
              </a:r>
              <a:r>
                <a:rPr kumimoji="0" lang="ru-RU" altLang="ru-RU" sz="20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  <a:hlinkClick r:id="rId5" tooltip="Что можно приготовить из яиц? "/>
                </a:rPr>
                <a:t>яйца </a:t>
              </a:r>
              <a:r>
                <a:rPr kumimoji="0" lang="ru-RU" altLang="ru-RU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, сливочное масло, колбасы, белый хлеб, соленая сельдь с луком. Русский стол добавил к закускам пироги, которые ранее подавали только в обед к щам или к отдельным блюдам.</a:t>
              </a:r>
              <a:endPara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321803196"/>
      </p:ext>
    </p:extLst>
  </p:cSld>
  <p:clrMapOvr>
    <a:masterClrMapping/>
  </p:clrMapOvr>
  <p:transition spd="med" advTm="19812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207390" y="69223"/>
            <a:ext cx="5604632" cy="48907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5640" y="2308953"/>
            <a:ext cx="5540637" cy="442711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654707" y="440951"/>
            <a:ext cx="4953471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Очень ответственное задание:</a:t>
            </a:r>
          </a:p>
          <a:p>
            <a:pPr algn="ctr"/>
            <a:r>
              <a:rPr lang="ru-RU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о</a:t>
            </a:r>
            <a: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чищаем тыкву от корочки, </a:t>
            </a:r>
          </a:p>
          <a:p>
            <a:pPr algn="ctr"/>
            <a: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сминаем вилкой в пюре.</a:t>
            </a:r>
            <a:endParaRPr lang="ru-RU" sz="2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19053417"/>
      </p:ext>
    </p:extLst>
  </p:cSld>
  <p:clrMapOvr>
    <a:masterClrMapping/>
  </p:clrMapOvr>
  <p:transition spd="slow" advTm="1748">
    <p:wip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983" y="762000"/>
            <a:ext cx="9688758" cy="5461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238089590"/>
      </p:ext>
    </p:extLst>
  </p:cSld>
  <p:clrMapOvr>
    <a:masterClrMapping/>
  </p:clrMapOvr>
  <p:transition spd="med" advTm="1872">
    <p:fad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802853" y="214708"/>
            <a:ext cx="10567448" cy="6313451"/>
            <a:chOff x="802853" y="214708"/>
            <a:chExt cx="10567448" cy="6313451"/>
          </a:xfrm>
        </p:grpSpPr>
        <p:pic>
          <p:nvPicPr>
            <p:cNvPr id="2" name="Рисунок 1" descr="http://videoclipsimage.agaclip.com/qPLH6ydbzQo-_--5-.jpg"/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788" y="1224307"/>
              <a:ext cx="4572000" cy="3429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" name="Рисунок 2" descr="https://im0-tub-ru.yandex.net/i?id=1dab0f5f59cabf108694a3ea9e55926a&amp;n=33&amp;h=215&amp;w=287"/>
            <p:cNvPicPr/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3922" y="1224306"/>
              <a:ext cx="4204354" cy="353622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" name="TextBox 3"/>
            <p:cNvSpPr txBox="1"/>
            <p:nvPr/>
          </p:nvSpPr>
          <p:spPr>
            <a:xfrm>
              <a:off x="802853" y="4958499"/>
              <a:ext cx="1056744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2400" b="1" dirty="0" smtClean="0">
                  <a:solidFill>
                    <a:schemeClr val="accent1"/>
                  </a:solidFill>
                </a:rPr>
                <a:t>Сырные шарики можно запечь в духовке и подавать горячими, а можно использовать как холодное блюдо.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2400" b="1" dirty="0" smtClean="0">
                  <a:solidFill>
                    <a:schemeClr val="accent1"/>
                  </a:solidFill>
                </a:rPr>
                <a:t>Шарики можно сделать разных цветов, добавляя в них больше яичных желтков, крабовых палочек, зелени и  других компонентов.</a:t>
              </a:r>
              <a:endParaRPr lang="ru-RU" sz="2400" b="1" dirty="0">
                <a:solidFill>
                  <a:schemeClr val="accent1"/>
                </a:solidFill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4204523" y="214708"/>
              <a:ext cx="3764108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12700">
                    <a:solidFill>
                      <a:schemeClr val="accent1"/>
                    </a:solidFill>
                    <a:prstDash val="solid"/>
                  </a:ln>
                  <a:pattFill prst="pct50">
                    <a:fgClr>
                      <a:schemeClr val="accent1"/>
                    </a:fgClr>
                    <a:bgClr>
                      <a:schemeClr val="accent1">
                        <a:lumMod val="20000"/>
                        <a:lumOff val="80000"/>
                      </a:schemeClr>
                    </a:bgClr>
                  </a:pattFill>
                  <a:effectLst>
                    <a:outerShdw dist="38100" dir="2640000" algn="bl" rotWithShape="0">
                      <a:schemeClr val="accent1"/>
                    </a:outerShdw>
                  </a:effectLst>
                </a:rPr>
                <a:t>На заметку!</a:t>
              </a:r>
              <a:endParaRPr lang="ru-RU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321803196"/>
      </p:ext>
    </p:extLst>
  </p:cSld>
  <p:clrMapOvr>
    <a:masterClrMapping/>
  </p:clrMapOvr>
  <p:transition spd="med" advTm="4618">
    <p:fad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174044"/>
            <a:ext cx="11932356" cy="568395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-11289"/>
            <a:ext cx="12022667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Впереди еще много вкусного </a:t>
            </a:r>
            <a:r>
              <a:rPr lang="ru-RU" sz="480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и интересного!                              </a:t>
            </a:r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До новых встреч!!!</a:t>
            </a:r>
            <a:endParaRPr lang="ru-RU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31964543"/>
      </p:ext>
    </p:extLst>
  </p:cSld>
  <p:clrMapOvr>
    <a:masterClrMapping/>
  </p:clrMapOvr>
  <p:transition spd="slow" advTm="5226"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462823" y="309237"/>
            <a:ext cx="11556140" cy="5967386"/>
            <a:chOff x="462823" y="309237"/>
            <a:chExt cx="11556140" cy="5967386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2823" y="309237"/>
              <a:ext cx="7956515" cy="5967386"/>
            </a:xfrm>
            <a:prstGeom prst="rect">
              <a:avLst/>
            </a:prstGeom>
          </p:spPr>
        </p:pic>
        <p:sp>
          <p:nvSpPr>
            <p:cNvPr id="5" name="Прямоугольник 4"/>
            <p:cNvSpPr/>
            <p:nvPr/>
          </p:nvSpPr>
          <p:spPr>
            <a:xfrm>
              <a:off x="8249598" y="1052866"/>
              <a:ext cx="3769365" cy="4031873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3200" b="1" cap="none" spc="0" dirty="0" smtClean="0">
                  <a:ln w="19050">
                    <a:solidFill>
                      <a:schemeClr val="tx2">
                        <a:tint val="1000"/>
                      </a:schemeClr>
                    </a:solidFill>
                    <a:prstDash val="solid"/>
                  </a:ln>
                  <a:solidFill>
                    <a:schemeClr val="accent1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</a:rPr>
                <a:t>Надо разрезать</a:t>
              </a:r>
            </a:p>
            <a:p>
              <a:pPr algn="ctr"/>
              <a:r>
                <a:rPr lang="ru-RU" sz="3200" b="1" cap="none" spc="0" dirty="0" smtClean="0">
                  <a:ln w="19050">
                    <a:solidFill>
                      <a:schemeClr val="tx2">
                        <a:tint val="1000"/>
                      </a:schemeClr>
                    </a:solidFill>
                    <a:prstDash val="solid"/>
                  </a:ln>
                  <a:solidFill>
                    <a:schemeClr val="accent1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</a:rPr>
                <a:t> бисквит</a:t>
              </a:r>
            </a:p>
            <a:p>
              <a:pPr algn="ctr"/>
              <a:r>
                <a:rPr lang="ru-RU" sz="3200" b="1" cap="none" spc="0" dirty="0" smtClean="0">
                  <a:ln w="19050">
                    <a:solidFill>
                      <a:schemeClr val="tx2">
                        <a:tint val="1000"/>
                      </a:schemeClr>
                    </a:solidFill>
                    <a:prstDash val="solid"/>
                  </a:ln>
                  <a:solidFill>
                    <a:schemeClr val="accent1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</a:rPr>
                <a:t> на мелкие кусочки.</a:t>
              </a:r>
            </a:p>
            <a:p>
              <a:pPr algn="ctr"/>
              <a:r>
                <a:rPr lang="ru-RU" sz="3200" b="1" dirty="0" smtClean="0">
                  <a:ln w="19050">
                    <a:solidFill>
                      <a:schemeClr val="tx2">
                        <a:tint val="1000"/>
                      </a:schemeClr>
                    </a:solidFill>
                    <a:prstDash val="solid"/>
                  </a:ln>
                  <a:solidFill>
                    <a:schemeClr val="accent1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</a:rPr>
                <a:t>Пользуемся ножом.</a:t>
              </a:r>
            </a:p>
            <a:p>
              <a:pPr algn="ctr"/>
              <a:r>
                <a:rPr lang="ru-RU" sz="3200" b="1" cap="none" spc="0" dirty="0" smtClean="0">
                  <a:ln w="19050">
                    <a:solidFill>
                      <a:schemeClr val="tx2">
                        <a:tint val="1000"/>
                      </a:schemeClr>
                    </a:solidFill>
                    <a:prstDash val="solid"/>
                  </a:ln>
                  <a:solidFill>
                    <a:schemeClr val="accent1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</a:rPr>
                <a:t>Работа сложная и</a:t>
              </a:r>
            </a:p>
            <a:p>
              <a:pPr algn="ctr"/>
              <a:r>
                <a:rPr lang="ru-RU" sz="3200" b="1" cap="none" spc="0" dirty="0" smtClean="0">
                  <a:ln w="19050">
                    <a:solidFill>
                      <a:schemeClr val="tx2">
                        <a:tint val="1000"/>
                      </a:schemeClr>
                    </a:solidFill>
                    <a:prstDash val="solid"/>
                  </a:ln>
                  <a:solidFill>
                    <a:schemeClr val="accent1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</a:rPr>
                <a:t> ответственная.</a:t>
              </a:r>
            </a:p>
            <a:p>
              <a:pPr algn="ctr"/>
              <a:r>
                <a:rPr lang="ru-RU" sz="3200" b="1" dirty="0" smtClean="0">
                  <a:ln w="19050">
                    <a:solidFill>
                      <a:schemeClr val="tx2">
                        <a:tint val="1000"/>
                      </a:schemeClr>
                    </a:solidFill>
                    <a:prstDash val="solid"/>
                  </a:ln>
                  <a:solidFill>
                    <a:schemeClr val="accent1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</a:rPr>
                <a:t>Соблюдаем </a:t>
              </a:r>
            </a:p>
            <a:p>
              <a:pPr algn="ctr"/>
              <a:r>
                <a:rPr lang="ru-RU" sz="3200" b="1" dirty="0" smtClean="0">
                  <a:ln w="19050">
                    <a:solidFill>
                      <a:schemeClr val="tx2">
                        <a:tint val="1000"/>
                      </a:schemeClr>
                    </a:solidFill>
                    <a:prstDash val="solid"/>
                  </a:ln>
                  <a:solidFill>
                    <a:schemeClr val="accent1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</a:rPr>
                <a:t>безопасность.</a:t>
              </a:r>
              <a:endParaRPr lang="ru-RU" sz="3200" b="1" cap="none" spc="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507212538"/>
      </p:ext>
    </p:extLst>
  </p:cSld>
  <p:clrMapOvr>
    <a:masterClrMapping/>
  </p:clrMapOvr>
  <p:transition spd="slow" advTm="6567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039" y="176130"/>
            <a:ext cx="6041780" cy="4531335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681" y="2128596"/>
            <a:ext cx="6102672" cy="457700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820642" y="525793"/>
            <a:ext cx="35846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Все заняты.</a:t>
            </a:r>
            <a:endParaRPr lang="ru-RU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2027" y="4522758"/>
            <a:ext cx="478855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chemeClr val="accent4"/>
                </a:solidFill>
                <a:effectLst/>
              </a:rPr>
              <a:t>У каждого своя</a:t>
            </a:r>
          </a:p>
          <a:p>
            <a:pPr algn="ctr"/>
            <a:r>
              <a:rPr lang="ru-RU" sz="5400" b="1" cap="none" spc="0" dirty="0" smtClean="0">
                <a:ln/>
                <a:solidFill>
                  <a:schemeClr val="accent4"/>
                </a:solidFill>
                <a:effectLst/>
              </a:rPr>
              <a:t> работа</a:t>
            </a:r>
            <a:endParaRPr lang="ru-RU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0860932"/>
      </p:ext>
    </p:extLst>
  </p:cSld>
  <p:clrMapOvr>
    <a:masterClrMapping/>
  </p:clrMapOvr>
  <p:transition spd="slow" advTm="2590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536780" y="348960"/>
            <a:ext cx="11118451" cy="5772523"/>
            <a:chOff x="536780" y="348960"/>
            <a:chExt cx="11118451" cy="5772523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6780" y="348961"/>
              <a:ext cx="5203064" cy="4146997"/>
            </a:xfrm>
            <a:prstGeom prst="rect">
              <a:avLst/>
            </a:prstGeom>
          </p:spPr>
        </p:pic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25902" y="348960"/>
              <a:ext cx="5529329" cy="4146997"/>
            </a:xfrm>
            <a:prstGeom prst="rect">
              <a:avLst/>
            </a:prstGeom>
          </p:spPr>
        </p:pic>
        <p:sp>
          <p:nvSpPr>
            <p:cNvPr id="6" name="Прямоугольник 5"/>
            <p:cNvSpPr/>
            <p:nvPr/>
          </p:nvSpPr>
          <p:spPr>
            <a:xfrm>
              <a:off x="2632955" y="4367157"/>
              <a:ext cx="7197035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accent5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</a:rPr>
                <a:t>Всё получилось!</a:t>
              </a:r>
            </a:p>
            <a:p>
              <a:pPr algn="ctr"/>
              <a:r>
                <a:rPr lang="ru-RU" sz="5400" b="1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accent5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</a:rPr>
                <a:t>Осталось попробовать!</a:t>
              </a:r>
              <a:endPara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4279097627"/>
      </p:ext>
    </p:extLst>
  </p:cSld>
  <p:clrMapOvr>
    <a:masterClrMapping/>
  </p:clrMapOvr>
  <p:transition spd="slow" advTm="2730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211" y="108489"/>
            <a:ext cx="9814656" cy="637280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90226869"/>
      </p:ext>
    </p:extLst>
  </p:cSld>
  <p:clrMapOvr>
    <a:masterClrMapping/>
  </p:clrMapOvr>
  <p:transition spd="slow" advTm="4540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278</TotalTime>
  <Words>938</Words>
  <Application>Microsoft Office PowerPoint</Application>
  <PresentationFormat>Произвольный</PresentationFormat>
  <Paragraphs>118</Paragraphs>
  <Slides>52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52</vt:i4>
      </vt:variant>
    </vt:vector>
  </HeadingPairs>
  <TitlesOfParts>
    <vt:vector size="5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</vt:vector>
  </TitlesOfParts>
  <Company>Зенит С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Владимир</dc:creator>
  <cp:lastModifiedBy>КВН</cp:lastModifiedBy>
  <cp:revision>31</cp:revision>
  <dcterms:created xsi:type="dcterms:W3CDTF">2017-02-24T15:22:39Z</dcterms:created>
  <dcterms:modified xsi:type="dcterms:W3CDTF">2017-05-10T13:48:48Z</dcterms:modified>
</cp:coreProperties>
</file>