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310" r:id="rId2"/>
    <p:sldId id="318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281" r:id="rId11"/>
    <p:sldId id="256" r:id="rId12"/>
    <p:sldId id="280" r:id="rId13"/>
    <p:sldId id="271" r:id="rId14"/>
    <p:sldId id="272" r:id="rId15"/>
    <p:sldId id="274" r:id="rId16"/>
    <p:sldId id="270" r:id="rId17"/>
    <p:sldId id="279" r:id="rId18"/>
    <p:sldId id="257" r:id="rId19"/>
    <p:sldId id="261" r:id="rId20"/>
    <p:sldId id="262" r:id="rId21"/>
    <p:sldId id="275" r:id="rId22"/>
    <p:sldId id="282" r:id="rId23"/>
    <p:sldId id="276" r:id="rId24"/>
    <p:sldId id="277" r:id="rId25"/>
    <p:sldId id="278" r:id="rId26"/>
    <p:sldId id="263" r:id="rId27"/>
    <p:sldId id="264" r:id="rId28"/>
    <p:sldId id="265" r:id="rId29"/>
    <p:sldId id="268" r:id="rId30"/>
    <p:sldId id="267" r:id="rId31"/>
    <p:sldId id="319" r:id="rId32"/>
    <p:sldId id="283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86" r:id="rId43"/>
    <p:sldId id="297" r:id="rId44"/>
    <p:sldId id="298" r:id="rId45"/>
    <p:sldId id="306" r:id="rId46"/>
    <p:sldId id="307" r:id="rId47"/>
    <p:sldId id="299" r:id="rId48"/>
    <p:sldId id="300" r:id="rId49"/>
    <p:sldId id="304" r:id="rId50"/>
    <p:sldId id="301" r:id="rId51"/>
    <p:sldId id="305" r:id="rId52"/>
    <p:sldId id="302" r:id="rId5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82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5FB6-8951-4520-808C-4DBAA3900119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A8A9-7371-4A94-83D6-A773B3657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775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5FB6-8951-4520-808C-4DBAA3900119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A8A9-7371-4A94-83D6-A773B3657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582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5FB6-8951-4520-808C-4DBAA3900119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A8A9-7371-4A94-83D6-A773B3657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648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5FB6-8951-4520-808C-4DBAA3900119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A8A9-7371-4A94-83D6-A773B3657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674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5FB6-8951-4520-808C-4DBAA3900119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A8A9-7371-4A94-83D6-A773B3657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839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5FB6-8951-4520-808C-4DBAA3900119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A8A9-7371-4A94-83D6-A773B3657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00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5FB6-8951-4520-808C-4DBAA3900119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A8A9-7371-4A94-83D6-A773B3657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212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5FB6-8951-4520-808C-4DBAA3900119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A8A9-7371-4A94-83D6-A773B3657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97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5FB6-8951-4520-808C-4DBAA3900119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A8A9-7371-4A94-83D6-A773B3657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763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5FB6-8951-4520-808C-4DBAA3900119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A8A9-7371-4A94-83D6-A773B3657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75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5FB6-8951-4520-808C-4DBAA3900119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A8A9-7371-4A94-83D6-A773B3657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788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92D05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B5FB6-8951-4520-808C-4DBAA3900119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A8A9-7371-4A94-83D6-A773B3657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861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2;&#1091;&#1083;&#1080;&#1085;&#1072;&#1088;&#1080;&#1103;\Neizvesten_vesyolye_povaryata_(vmuzice.com)(2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dic.academic.ru/dic.nsf/ruwiki/116725" TargetMode="External"/><Relationship Id="rId3" Type="http://schemas.openxmlformats.org/officeDocument/2006/relationships/hyperlink" Target="http://dic.academic.ru/dic.nsf/ruwiki/708015" TargetMode="External"/><Relationship Id="rId7" Type="http://schemas.openxmlformats.org/officeDocument/2006/relationships/hyperlink" Target="http://dic.academic.ru/dic.nsf/ruwiki/708092" TargetMode="External"/><Relationship Id="rId2" Type="http://schemas.openxmlformats.org/officeDocument/2006/relationships/hyperlink" Target="http://dic.academic.ru/dic.nsf/ruwiki/89758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ic.academic.ru/dic.nsf/ruwiki/153292" TargetMode="External"/><Relationship Id="rId5" Type="http://schemas.openxmlformats.org/officeDocument/2006/relationships/hyperlink" Target="http://dic.academic.ru/dic.nsf/ruwiki/73" TargetMode="External"/><Relationship Id="rId4" Type="http://schemas.openxmlformats.org/officeDocument/2006/relationships/hyperlink" Target="http://dic.academic.ru/dic.nsf/ruwiki/708137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seznayka.kiev.ua/index.php/eto-interesno/11-hochu-vse-znat/61-skolko-slov-v-russkom-yazyke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vseznayka.kiev.ua/index.php/uchimsya-gotovit/18-prosto-i-vkusno/185-chto-mojno-prigotovit-iz-yaic" TargetMode="External"/><Relationship Id="rId4" Type="http://schemas.openxmlformats.org/officeDocument/2006/relationships/hyperlink" Target="http://www.vseznayka.kiev.ua/index.php/eto-interesno/16-jivotnyi-mir/226-kak-poyavilis-zolotye-rybk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3" y="1615552"/>
            <a:ext cx="7502525" cy="50664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28791" y="0"/>
            <a:ext cx="7069371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КУЛИНАРНАЯ СТУДИЯ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«УЧИМСЯ ГОТОВИТЬ!»</a:t>
            </a:r>
          </a:p>
          <a:p>
            <a:pPr algn="r"/>
            <a:endParaRPr lang="ru-RU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Участники </a:t>
            </a:r>
          </a:p>
          <a:p>
            <a:pPr algn="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программы</a:t>
            </a:r>
          </a:p>
          <a:p>
            <a:pPr algn="r"/>
            <a:endParaRPr lang="ru-RU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Учащиеся </a:t>
            </a:r>
          </a:p>
          <a:p>
            <a:pPr algn="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1д и 2в классов</a:t>
            </a:r>
          </a:p>
          <a:p>
            <a:pPr algn="r"/>
            <a:endParaRPr lang="ru-RU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МБОУ СОШ №  95</a:t>
            </a:r>
          </a:p>
          <a:p>
            <a:pPr algn="ctr"/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Neizvesten_vesyolye_povaryata_(vmuzice.com)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71932" y="631873"/>
            <a:ext cx="668216" cy="668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4134384"/>
      </p:ext>
    </p:extLst>
  </p:cSld>
  <p:clrMapOvr>
    <a:masterClrMapping/>
  </p:clrMapOvr>
  <p:transition spd="slow" advTm="530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4419" y="180622"/>
            <a:ext cx="12087581" cy="6400799"/>
            <a:chOff x="104419" y="180622"/>
            <a:chExt cx="12087581" cy="640079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19" y="180622"/>
              <a:ext cx="6465715" cy="6400799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6092318" y="1377798"/>
              <a:ext cx="6099682" cy="258532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Кулинарная студия.</a:t>
              </a:r>
              <a:endPara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  <a:p>
              <a:pPr algn="ctr"/>
              <a:r>
                <a:rPr lang="ru-RU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Учимся готовить.</a:t>
              </a:r>
            </a:p>
            <a:p>
              <a:pPr algn="ctr"/>
              <a:r>
                <a:rPr lang="ru-RU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Занятие № 2</a:t>
              </a:r>
              <a:endPara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646451481"/>
      </p:ext>
    </p:extLst>
  </p:cSld>
  <p:clrMapOvr>
    <a:masterClrMapping/>
  </p:clrMapOvr>
  <p:transition spd="slow" advTm="2356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5415" y="282803"/>
            <a:ext cx="11912143" cy="6438508"/>
            <a:chOff x="75415" y="282803"/>
            <a:chExt cx="11912143" cy="643850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415" y="282803"/>
              <a:ext cx="3450210" cy="6438508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3525626" y="1543888"/>
              <a:ext cx="8461932" cy="338554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Делаем фруктовые канапе.</a:t>
              </a:r>
            </a:p>
            <a:p>
              <a:pPr algn="ctr"/>
              <a:r>
                <a:rPr lang="ru-RU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</a:rPr>
                <a:t>(скоро Новый год и </a:t>
              </a:r>
            </a:p>
            <a:p>
              <a:pPr algn="ctr"/>
              <a:r>
                <a:rPr lang="ru-RU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</a:rPr>
                <a:t>наши маленькие</a:t>
              </a:r>
            </a:p>
            <a:p>
              <a:pPr algn="ctr"/>
              <a:r>
                <a:rPr lang="ru-RU" sz="40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</a:rPr>
                <a:t>б</a:t>
              </a:r>
              <a:r>
                <a:rPr lang="ru-RU" sz="4000" b="1" cap="none" spc="0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утербродики</a:t>
              </a:r>
              <a:r>
                <a:rPr lang="ru-RU" sz="40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/>
                </a:rPr>
                <a:t> могут</a:t>
              </a:r>
            </a:p>
            <a:p>
              <a:pPr algn="ctr"/>
              <a:r>
                <a:rPr lang="ru-RU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</a:rPr>
                <a:t>с</a:t>
              </a:r>
              <a:r>
                <a:rPr lang="ru-RU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</a:rPr>
                <a:t>тать украшением стола)</a:t>
              </a:r>
              <a:endParaRPr lang="ru-RU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41373369"/>
      </p:ext>
    </p:extLst>
  </p:cSld>
  <p:clrMapOvr>
    <a:masterClrMapping/>
  </p:clrMapOvr>
  <p:transition spd="slow" advTm="4025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109" y="427957"/>
            <a:ext cx="1084082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Фруктовое канапе — изюминка праздничного стола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>
                <a:effectLst/>
              </a:rPr>
              <a:t>	Доподлинно установить точное время и место появления на свет аппетитных бутербродов-малышек — а тем более выяснить, чья умная голова догадалась нанизывать на деревянную шпажку не только мясо и сыр, но и ароматные фрукты — сейчас не представляется возможным. Если верить учёным-лингвистам, само слово «канапе» пришло к нам из древней Греции, где оно звучало как «</a:t>
            </a:r>
            <a:r>
              <a:rPr lang="ru-RU" sz="2000" dirty="0" err="1" smtClean="0">
                <a:effectLst/>
              </a:rPr>
              <a:t>konops</a:t>
            </a:r>
            <a:r>
              <a:rPr lang="ru-RU" sz="2000" dirty="0" smtClean="0">
                <a:effectLst/>
              </a:rPr>
              <a:t>» и служило для обозначения мелких насекомых — вроде комара или москита. Египтяне, а за ними и римляне переняли греческий термин, видоизменили его до «</a:t>
            </a:r>
            <a:r>
              <a:rPr lang="ru-RU" sz="2000" dirty="0" err="1" smtClean="0">
                <a:effectLst/>
              </a:rPr>
              <a:t>conopeum</a:t>
            </a:r>
            <a:r>
              <a:rPr lang="ru-RU" sz="2000" dirty="0" smtClean="0">
                <a:effectLst/>
              </a:rPr>
              <a:t>» и стали называть так кровати с сеткой от непрошеных кровососущих гостей. Со временем слово-путешественник перебралось из латыни в европейские языки и прочно осело во французском, по неведомой причине прилепившись уже не к кровати с пологом, а к миниатюрному диванчику с гнутой спинкой. А дальше…</a:t>
            </a:r>
          </a:p>
          <a:p>
            <a:pPr algn="just"/>
            <a:r>
              <a:rPr lang="ru-RU" sz="2000" dirty="0" smtClean="0">
                <a:effectLst/>
              </a:rPr>
              <a:t>А дальше сплошные тайны. То ли французы вспомнили первоначальное значение термина «канапе» и обозвали закусочные бутерброды «комарами» за малый размер. То ли повар с особенно бурным воображением углядел в кусочках аппетитной снеди, сложенных стопкой, сходство с любимым предметом мебели. А возможно, дело в том, что поглощать необычную закуску удобнее всего было как раз на таких диванчиках,  ведя неспешный диалог со своим собеседником.</a:t>
            </a:r>
          </a:p>
          <a:p>
            <a:r>
              <a:rPr lang="ru-RU" sz="2000" u="none" strike="noStrike" dirty="0" smtClean="0">
                <a:solidFill>
                  <a:srgbClr val="000000"/>
                </a:solidFill>
                <a:effectLst/>
              </a:rPr>
              <a:t/>
            </a:r>
            <a:br>
              <a:rPr lang="ru-RU" sz="2000" u="none" strike="noStrike" dirty="0" smtClean="0">
                <a:solidFill>
                  <a:srgbClr val="000000"/>
                </a:solidFill>
                <a:effectLst/>
              </a:rPr>
            </a:br>
            <a:endParaRPr lang="ru-RU" sz="200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9758563"/>
      </p:ext>
    </p:extLst>
  </p:cSld>
  <p:clrMapOvr>
    <a:masterClrMapping/>
  </p:clrMapOvr>
  <p:transition spd="slow" advTm="15288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41"/>
            <a:ext cx="12192000" cy="6872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0148" y="6136849"/>
            <a:ext cx="2413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Режем фрукты.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9181527"/>
      </p:ext>
    </p:extLst>
  </p:cSld>
  <p:clrMapOvr>
    <a:masterClrMapping/>
  </p:clrMapOvr>
  <p:transition spd="slow" advTm="2808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7" y="173210"/>
            <a:ext cx="11858237" cy="6684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0259348"/>
      </p:ext>
    </p:extLst>
  </p:cSld>
  <p:clrMapOvr>
    <a:masterClrMapping/>
  </p:clrMapOvr>
  <p:transition spd="slow" advTm="3308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2932" y="65988"/>
            <a:ext cx="11856133" cy="6792012"/>
            <a:chOff x="152932" y="65988"/>
            <a:chExt cx="11856133" cy="679201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932" y="174396"/>
              <a:ext cx="11856133" cy="668360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98029" y="65988"/>
              <a:ext cx="58540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Собираем  фрукты на шпажку.</a:t>
              </a:r>
              <a:endParaRPr lang="ru-RU" sz="24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586187240"/>
      </p:ext>
    </p:extLst>
  </p:cSld>
  <p:clrMapOvr>
    <a:masterClrMapping/>
  </p:clrMapOvr>
  <p:transition spd="slow" advTm="4024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4" y="122548"/>
            <a:ext cx="11722436" cy="66082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4667927"/>
      </p:ext>
    </p:extLst>
  </p:cSld>
  <p:clrMapOvr>
    <a:masterClrMapping/>
  </p:clrMapOvr>
  <p:transition spd="slow" advTm="323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5" y="226243"/>
            <a:ext cx="11528299" cy="64987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0474263"/>
      </p:ext>
    </p:extLst>
  </p:cSld>
  <p:clrMapOvr>
    <a:masterClrMapping/>
  </p:clrMapOvr>
  <p:transition spd="slow" advTm="2434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26242" y="160256"/>
            <a:ext cx="11462311" cy="6461597"/>
            <a:chOff x="226242" y="160256"/>
            <a:chExt cx="11462311" cy="646159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242" y="160256"/>
              <a:ext cx="11462311" cy="646159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253007" y="339364"/>
              <a:ext cx="3855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C00000"/>
                  </a:solidFill>
                </a:rPr>
                <a:t>Всё готово!!!</a:t>
              </a:r>
              <a:endParaRPr lang="ru-RU" sz="2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47114588"/>
      </p:ext>
    </p:extLst>
  </p:cSld>
  <p:clrMapOvr>
    <a:masterClrMapping/>
  </p:clrMapOvr>
  <p:transition spd="slow" advTm="4430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1" y="226243"/>
            <a:ext cx="11170517" cy="62971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5237258"/>
      </p:ext>
    </p:extLst>
  </p:cSld>
  <p:clrMapOvr>
    <a:masterClrMapping/>
  </p:clrMapOvr>
  <p:transition spd="slow" advTm="2075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241" y="0"/>
            <a:ext cx="11141576" cy="69249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Занятие № 1</a:t>
            </a:r>
          </a:p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/>
                </a:solidFill>
              </a:rPr>
              <a:t>Готовим десерт «Сладкая парочка»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Запеченная тыква,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апеченное яблоко,</a:t>
            </a:r>
            <a:endParaRPr lang="ru-RU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творог,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й</a:t>
            </a:r>
            <a:r>
              <a:rPr lang="ru-RU" sz="4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огурт,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</a:t>
            </a:r>
            <a:r>
              <a:rPr lang="ru-RU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исквит,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для украшения: орехи,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изюм</a:t>
            </a:r>
            <a:endParaRPr lang="ru-RU" sz="4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9" y="1693333"/>
            <a:ext cx="4230510" cy="4910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7242165"/>
      </p:ext>
    </p:extLst>
  </p:cSld>
  <p:clrMapOvr>
    <a:masterClrMapping/>
  </p:clrMapOvr>
  <p:transition spd="slow" advTm="2714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3" y="339365"/>
            <a:ext cx="10924983" cy="61586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4081273"/>
      </p:ext>
    </p:extLst>
  </p:cSld>
  <p:clrMapOvr>
    <a:masterClrMapping/>
  </p:clrMapOvr>
  <p:transition spd="slow" advTm="2777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69334" y="0"/>
            <a:ext cx="11740444" cy="6751990"/>
            <a:chOff x="169334" y="0"/>
            <a:chExt cx="11740444" cy="675199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74186" y="229022"/>
              <a:ext cx="6099682" cy="258532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Кулинарная студия.</a:t>
              </a:r>
              <a:endPara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  <a:p>
              <a:pPr algn="ctr"/>
              <a:r>
                <a:rPr lang="ru-RU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Учимся готовить.</a:t>
              </a:r>
            </a:p>
            <a:p>
              <a:pPr algn="ctr"/>
              <a:r>
                <a:rPr lang="ru-RU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Занятие № 3</a:t>
              </a:r>
              <a:endPara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2542" y="0"/>
              <a:ext cx="3577236" cy="2790929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34" y="2814345"/>
              <a:ext cx="11740444" cy="3937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663855692"/>
      </p:ext>
    </p:extLst>
  </p:cSld>
  <p:clrMapOvr>
    <a:masterClrMapping/>
  </p:clrMapOvr>
  <p:transition spd="slow" advTm="2715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523" y="415574"/>
            <a:ext cx="105108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Сэндвич</a:t>
            </a:r>
            <a:r>
              <a:rPr lang="ru-RU" sz="2400" dirty="0">
                <a:solidFill>
                  <a:srgbClr val="FF0000"/>
                </a:solidFill>
              </a:rPr>
              <a:t> (от английского названия </a:t>
            </a:r>
            <a:r>
              <a:rPr lang="ru-RU" sz="2400" b="1" dirty="0" err="1">
                <a:solidFill>
                  <a:srgbClr val="FF0000"/>
                </a:solidFill>
              </a:rPr>
              <a:t>sandwich</a:t>
            </a:r>
            <a:r>
              <a:rPr lang="ru-RU" sz="2400" dirty="0">
                <a:solidFill>
                  <a:srgbClr val="FF0000"/>
                </a:solidFill>
              </a:rPr>
              <a:t>) — </a:t>
            </a:r>
            <a:r>
              <a:rPr lang="ru-RU" sz="2400" b="1" dirty="0">
                <a:solidFill>
                  <a:srgbClr val="FF0000"/>
                </a:solidFill>
              </a:rPr>
              <a:t>это</a:t>
            </a:r>
            <a:r>
              <a:rPr lang="ru-RU" sz="2400" dirty="0">
                <a:solidFill>
                  <a:srgbClr val="FF0000"/>
                </a:solidFill>
              </a:rPr>
              <a:t> один из многочисленных видов бутербродов. Состоит </a:t>
            </a:r>
            <a:r>
              <a:rPr lang="ru-RU" sz="2400" b="1" dirty="0">
                <a:solidFill>
                  <a:srgbClr val="FF0000"/>
                </a:solidFill>
              </a:rPr>
              <a:t>сэндвич</a:t>
            </a:r>
            <a:r>
              <a:rPr lang="ru-RU" sz="2400" dirty="0">
                <a:solidFill>
                  <a:srgbClr val="FF0000"/>
                </a:solidFill>
              </a:rPr>
              <a:t> из двух (как правило) либо более ломтиков хлеба (нередко булки), а также одного либо нескольких слоев начинки.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7329" y="2999983"/>
            <a:ext cx="115007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Сэндвич был назван по имени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Джона Монтегю, 4-го графа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hlinkClick r:id="rId2"/>
              </a:rPr>
              <a:t>Сэндвичского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1718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—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hlinkClick r:id="rId4"/>
              </a:rPr>
              <a:t>1792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),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hlinkClick r:id="rId5"/>
              </a:rPr>
              <a:t>лондонского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hlinkClick r:id="rId6"/>
              </a:rPr>
              <a:t>министра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и игрока, который, по легенде, изобрёл его в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hlinkClick r:id="rId7"/>
              </a:rPr>
              <a:t>1762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г. Во время игры в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hlinkClick r:id="rId8"/>
              </a:rPr>
              <a:t>криббедж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которая длилась уже несколько часов, он не нашёл времени поесть. Джон Монтегю заказал у слуги, чтобы ему подали еду между двумя ломтиками хлеба. Его друзьям-игрокам понравился такой способ еды без отрыва от игры, и они тоже заказали хлеб «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по-сэндвичски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».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По другой версии, тот же граф Сэндвич любил охотиться. И вот его слуга, чтобы графу было удобно во время долгой охоты, придумал класть начинку между ломтиками хлеба.</a:t>
            </a:r>
          </a:p>
        </p:txBody>
      </p:sp>
    </p:spTree>
    <p:extLst>
      <p:ext uri="{BB962C8B-B14F-4D97-AF65-F5344CB8AC3E}">
        <p14:creationId xmlns="" xmlns:p14="http://schemas.microsoft.com/office/powerpoint/2010/main" val="2270880697"/>
      </p:ext>
    </p:extLst>
  </p:cSld>
  <p:clrMapOvr>
    <a:masterClrMapping/>
  </p:clrMapOvr>
  <p:transition spd="slow" advTm="16021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97963" y="320511"/>
            <a:ext cx="7107810" cy="59715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448" y="1971429"/>
            <a:ext cx="4402579" cy="29305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1347465"/>
      </p:ext>
    </p:extLst>
  </p:cSld>
  <p:clrMapOvr>
    <a:masterClrMapping/>
  </p:clrMapOvr>
  <p:transition spd="slow" advTm="3432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8" y="221037"/>
            <a:ext cx="11773395" cy="6636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5666329"/>
      </p:ext>
    </p:extLst>
  </p:cSld>
  <p:clrMapOvr>
    <a:masterClrMapping/>
  </p:clrMapOvr>
  <p:transition spd="slow" advTm="184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6" y="263951"/>
            <a:ext cx="11066385" cy="62384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970791"/>
      </p:ext>
    </p:extLst>
  </p:cSld>
  <p:clrMapOvr>
    <a:masterClrMapping/>
  </p:clrMapOvr>
  <p:transition spd="slow" advTm="4119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4" y="433633"/>
            <a:ext cx="10981544" cy="6190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911665"/>
      </p:ext>
    </p:extLst>
  </p:cSld>
  <p:clrMapOvr>
    <a:masterClrMapping/>
  </p:clrMapOvr>
  <p:transition spd="slow" advTm="3541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8" y="0"/>
            <a:ext cx="11856133" cy="6683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952581"/>
      </p:ext>
    </p:extLst>
  </p:cSld>
  <p:clrMapOvr>
    <a:masterClrMapping/>
  </p:clrMapOvr>
  <p:transition spd="slow" advTm="5522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41" y="141402"/>
            <a:ext cx="11688909" cy="6589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1548013"/>
      </p:ext>
    </p:extLst>
  </p:cSld>
  <p:clrMapOvr>
    <a:masterClrMapping/>
  </p:clrMapOvr>
  <p:transition spd="slow" advTm="4946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909" y="582354"/>
            <a:ext cx="117091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Всё готово. Осталось только разогреть</a:t>
            </a:r>
          </a:p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попробовать.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0132" y="2772376"/>
            <a:ext cx="41666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Использованные ингредиенты: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Мясо курицы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Колбаса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Огурцы свежий и соленый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Томаты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Сыр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Майонез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Основа - лаваш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37256362"/>
      </p:ext>
    </p:extLst>
  </p:cSld>
  <p:clrMapOvr>
    <a:masterClrMapping/>
  </p:clrMapOvr>
  <p:transition spd="slow" advTm="3354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59644" y="516029"/>
            <a:ext cx="11401428" cy="6142175"/>
            <a:chOff x="327378" y="245096"/>
            <a:chExt cx="11401428" cy="614217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78" y="245096"/>
              <a:ext cx="5926666" cy="5444503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044" y="1999422"/>
              <a:ext cx="5474762" cy="4387849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6476214" y="245096"/>
              <a:ext cx="5252592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Группы к работе </a:t>
              </a:r>
            </a:p>
            <a:p>
              <a:pPr algn="ctr"/>
              <a:r>
                <a:rPr lang="ru-RU" sz="5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готовы!</a:t>
              </a:r>
              <a:endPara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62614143"/>
      </p:ext>
    </p:extLst>
  </p:cSld>
  <p:clrMapOvr>
    <a:masterClrMapping/>
  </p:clrMapOvr>
  <p:transition spd="slow" advTm="1763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0" y="0"/>
            <a:ext cx="11886517" cy="67007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487699"/>
      </p:ext>
    </p:extLst>
  </p:cSld>
  <p:clrMapOvr>
    <a:masterClrMapping/>
  </p:clrMapOvr>
  <p:transition spd="slow" advTm="2823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7403" y="732135"/>
            <a:ext cx="90722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Занятие №4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Готовим десерты с печеньем.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65" y="2795093"/>
            <a:ext cx="4483506" cy="3504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167"/>
          <a:stretch/>
        </p:blipFill>
        <p:spPr>
          <a:xfrm>
            <a:off x="6186311" y="2795093"/>
            <a:ext cx="5196755" cy="36341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5573847"/>
      </p:ext>
    </p:extLst>
  </p:cSld>
  <p:clrMapOvr>
    <a:masterClrMapping/>
  </p:clrMapOvr>
  <p:transition spd="slow" advTm="2574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7004"/>
            <a:ext cx="1192477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5"/>
                </a:solidFill>
              </a:rPr>
              <a:t>Блюда с печеньем</a:t>
            </a:r>
          </a:p>
          <a:p>
            <a:r>
              <a:rPr lang="ru-RU" sz="3600" dirty="0">
                <a:solidFill>
                  <a:schemeClr val="accent5"/>
                </a:solidFill>
              </a:rPr>
              <a:t>С печеньем можно не только чай, кофе, компот и молоко пить. Из печенья можно приготовить массу вкуснейших закусок и сладостей. Торты, рулеты, шоколадная </a:t>
            </a:r>
            <a:r>
              <a:rPr lang="ru-RU" sz="3600" dirty="0" smtClean="0">
                <a:solidFill>
                  <a:schemeClr val="accent5"/>
                </a:solidFill>
              </a:rPr>
              <a:t>колбаса </a:t>
            </a:r>
            <a:r>
              <a:rPr lang="ru-RU" sz="3600" dirty="0">
                <a:solidFill>
                  <a:schemeClr val="accent5"/>
                </a:solidFill>
              </a:rPr>
              <a:t>- всё это можно сделать из печенья (из разных видов, естественно). Правда, есть один неочевидный нюанс - большинство блюд с печеньем готовится не так быстро, как хотелось бы. Несмотря на то, что выпекать печенье уже не нужно </a:t>
            </a:r>
            <a:r>
              <a:rPr lang="ru-RU" sz="3600" dirty="0" smtClean="0">
                <a:solidFill>
                  <a:schemeClr val="accent5"/>
                </a:solidFill>
              </a:rPr>
              <a:t>пирожные</a:t>
            </a:r>
            <a:r>
              <a:rPr lang="ru-RU" sz="3600" dirty="0">
                <a:solidFill>
                  <a:schemeClr val="accent5"/>
                </a:solidFill>
              </a:rPr>
              <a:t>, колбасы и прочие десерты </a:t>
            </a:r>
            <a:r>
              <a:rPr lang="ru-RU" sz="3600" dirty="0" smtClean="0">
                <a:solidFill>
                  <a:schemeClr val="accent5"/>
                </a:solidFill>
              </a:rPr>
              <a:t> </a:t>
            </a:r>
            <a:r>
              <a:rPr lang="ru-RU" sz="3600" dirty="0">
                <a:solidFill>
                  <a:schemeClr val="accent5"/>
                </a:solidFill>
              </a:rPr>
              <a:t>почти всегда отнимают столько же времени, сколько и их аналоги. Зато какими вкусными в итоге получаются блюда из печенья... Пальчики оближешь!</a:t>
            </a:r>
          </a:p>
        </p:txBody>
      </p:sp>
    </p:spTree>
    <p:extLst>
      <p:ext uri="{BB962C8B-B14F-4D97-AF65-F5344CB8AC3E}">
        <p14:creationId xmlns="" xmlns:p14="http://schemas.microsoft.com/office/powerpoint/2010/main" val="1531362280"/>
      </p:ext>
    </p:extLst>
  </p:cSld>
  <p:clrMapOvr>
    <a:masterClrMapping/>
  </p:clrMapOvr>
  <p:transition spd="slow" advTm="15070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3" y="133755"/>
            <a:ext cx="11928227" cy="67242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768827"/>
      </p:ext>
    </p:extLst>
  </p:cSld>
  <p:clrMapOvr>
    <a:masterClrMapping/>
  </p:clrMapOvr>
  <p:transition spd="slow" advTm="4228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7" y="53809"/>
            <a:ext cx="12003384" cy="67666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0760713"/>
      </p:ext>
    </p:extLst>
  </p:cSld>
  <p:clrMapOvr>
    <a:masterClrMapping/>
  </p:clrMapOvr>
  <p:transition spd="slow" advTm="4259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2" y="75157"/>
            <a:ext cx="12004110" cy="67670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2081500"/>
      </p:ext>
    </p:extLst>
  </p:cSld>
  <p:clrMapOvr>
    <a:masterClrMapping/>
  </p:clrMapOvr>
  <p:transition spd="slow" advTm="3837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50312" y="169333"/>
            <a:ext cx="12015184" cy="65926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6847984"/>
      </p:ext>
    </p:extLst>
  </p:cSld>
  <p:clrMapOvr>
    <a:masterClrMapping/>
  </p:clrMapOvr>
  <p:transition spd="slow" advTm="3104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8" y="0"/>
            <a:ext cx="11940028" cy="67308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7607725"/>
      </p:ext>
    </p:extLst>
  </p:cSld>
  <p:clrMapOvr>
    <a:masterClrMapping/>
  </p:clrMapOvr>
  <p:transition spd="slow" advTm="3775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2" y="0"/>
            <a:ext cx="11840545" cy="66748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5533100"/>
      </p:ext>
    </p:extLst>
  </p:cSld>
  <p:clrMapOvr>
    <a:masterClrMapping/>
  </p:clrMapOvr>
  <p:transition spd="slow" advTm="3370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6" y="0"/>
            <a:ext cx="11790441" cy="66465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7662858"/>
      </p:ext>
    </p:extLst>
  </p:cSld>
  <p:clrMapOvr>
    <a:masterClrMapping/>
  </p:clrMapOvr>
  <p:transition spd="slow" advTm="326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21613" y="224367"/>
            <a:ext cx="10873357" cy="6535124"/>
            <a:chOff x="321613" y="224367"/>
            <a:chExt cx="10873357" cy="653512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13" y="312452"/>
              <a:ext cx="5896132" cy="4422099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9017" y="224367"/>
              <a:ext cx="4435953" cy="3221827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9017" y="3432526"/>
              <a:ext cx="4435953" cy="3326965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321613" y="5393078"/>
              <a:ext cx="643740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Смешиваем творог и йогурт</a:t>
              </a:r>
              <a:endPara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080268278"/>
      </p:ext>
    </p:extLst>
  </p:cSld>
  <p:clrMapOvr>
    <a:masterClrMapping/>
  </p:clrMapOvr>
  <p:transition spd="slow" advTm="1419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0" y="0"/>
            <a:ext cx="11928227" cy="67242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011441"/>
      </p:ext>
    </p:extLst>
  </p:cSld>
  <p:clrMapOvr>
    <a:masterClrMapping/>
  </p:clrMapOvr>
  <p:transition spd="slow" advTm="3089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8" y="0"/>
            <a:ext cx="11953280" cy="6738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7178965"/>
      </p:ext>
    </p:extLst>
  </p:cSld>
  <p:clrMapOvr>
    <a:masterClrMapping/>
  </p:clrMapOvr>
  <p:transition spd="slow" advTm="3417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4" y="62630"/>
            <a:ext cx="12016636" cy="67740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0"/>
            <a:ext cx="1216549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5353345"/>
      </p:ext>
    </p:extLst>
  </p:cSld>
  <p:clrMapOvr>
    <a:masterClrMapping/>
  </p:clrMapOvr>
  <p:transition spd="slow" advTm="3526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517" y="675072"/>
            <a:ext cx="11882804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Приготовьте дома!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Шоколадная колбаса .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Ниже предложен один вариант.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Вспомните своё детство, 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приготовьте вместе с вашими детьми, 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устройте воскресное чаепитие.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2682254"/>
      </p:ext>
    </p:extLst>
  </p:cSld>
  <p:clrMapOvr>
    <a:masterClrMapping/>
  </p:clrMapOvr>
  <p:transition spd="slow" advTm="4821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04" y="150808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Рецепт домашней шоколадной колбаски с грецкими орехами</a:t>
            </a:r>
          </a:p>
          <a:p>
            <a:r>
              <a:rPr lang="ru-RU" dirty="0"/>
              <a:t>Сладкая колбаса в домашних условиях готовится несложно. Минимум простых ингредиентов, которые всегда есть под рукой, и несколько незатейливых кулинарных шагов – и вы запросто сможете сделать вкусную колбаску из шоколада и печенья.</a:t>
            </a:r>
          </a:p>
          <a:p>
            <a:r>
              <a:rPr lang="ru-RU" dirty="0"/>
              <a:t>А дополнив сладкие порции измельчёнными грецкими орехами, — вас от готовой вкусности будет просто не оторвать.</a:t>
            </a:r>
          </a:p>
          <a:p>
            <a:r>
              <a:rPr lang="ru-RU" b="1" dirty="0"/>
              <a:t>Ингредиенты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Молоко (или 10%-</a:t>
            </a:r>
            <a:r>
              <a:rPr lang="ru-RU" dirty="0" err="1"/>
              <a:t>ные</a:t>
            </a:r>
            <a:r>
              <a:rPr lang="ru-RU" dirty="0"/>
              <a:t> сливки) – 5 ст. л.;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Песочное печенье – 300-400 г;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Какао – 3 ст. л. (с горкой);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Орехи грецкие – 1 ст. (</a:t>
            </a:r>
            <a:r>
              <a:rPr lang="ru-RU" b="1" dirty="0"/>
              <a:t>~ </a:t>
            </a:r>
            <a:r>
              <a:rPr lang="ru-RU" dirty="0"/>
              <a:t>100 г);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Сливочное масло – 200 г;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Шоколад (не горький) – 50 г;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Сахар – 1 ст. (</a:t>
            </a:r>
            <a:r>
              <a:rPr lang="ru-RU" b="1" dirty="0"/>
              <a:t>~ </a:t>
            </a:r>
            <a:r>
              <a:rPr lang="ru-RU" dirty="0"/>
              <a:t>200 г).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04" y="775010"/>
            <a:ext cx="5567048" cy="5567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4721477"/>
      </p:ext>
    </p:extLst>
  </p:cSld>
  <p:clrMapOvr>
    <a:masterClrMapping/>
  </p:clrMapOvr>
  <p:transition spd="slow" advTm="8704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036" y="3449782"/>
            <a:ext cx="4045527" cy="304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67583" y="634805"/>
            <a:ext cx="609968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Кулинарная студия.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Учимся готовить.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Занятие № 5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1803196"/>
      </p:ext>
    </p:extLst>
  </p:cSld>
  <p:clrMapOvr>
    <a:masterClrMapping/>
  </p:clrMapOvr>
  <p:transition spd="med" advTm="6818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8696" y="432187"/>
            <a:ext cx="412068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Готовим сырную закуску.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Ингредиенты: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Сыр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Крабовые палочки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Майонез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Зелень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Вареные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яица</a:t>
            </a:r>
            <a:endParaRPr lang="ru-RU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423" y="3512596"/>
            <a:ext cx="820596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cs typeface="Narkisim" panose="020E0502050101010101" pitchFamily="34" charset="-79"/>
              </a:rPr>
              <a:t>План работы: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cs typeface="Narkisim" panose="020E0502050101010101" pitchFamily="34" charset="-79"/>
              </a:rPr>
              <a:t>Натереть на терке </a:t>
            </a:r>
            <a:r>
              <a:rPr lang="ru-RU" sz="2800" dirty="0" err="1" smtClean="0">
                <a:cs typeface="Narkisim" panose="020E0502050101010101" pitchFamily="34" charset="-79"/>
              </a:rPr>
              <a:t>яица</a:t>
            </a:r>
            <a:r>
              <a:rPr lang="ru-RU" sz="2800" dirty="0" smtClean="0">
                <a:cs typeface="Narkisim" panose="020E0502050101010101" pitchFamily="34" charset="-79"/>
              </a:rPr>
              <a:t>, сыр  и  крабовые палочки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cs typeface="Narkisim" panose="020E0502050101010101" pitchFamily="34" charset="-79"/>
              </a:rPr>
              <a:t>Мелко порезать зелень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cs typeface="Narkisim" panose="020E0502050101010101" pitchFamily="34" charset="-79"/>
              </a:rPr>
              <a:t>Всё смешать, соединив с майонезом.</a:t>
            </a:r>
            <a:endParaRPr lang="ru-RU" sz="2800" dirty="0">
              <a:cs typeface="Narkisim" panose="020E0502050101010101" pitchFamily="34" charset="-79"/>
            </a:endParaRPr>
          </a:p>
        </p:txBody>
      </p:sp>
      <p:pic>
        <p:nvPicPr>
          <p:cNvPr id="4" name="Рисунок 3" descr="http://cdn-nus-1.pinme.ru/tumb/600/photo/d2/cc/d2cce62b93dfa0e96802bb7b992ae2ab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62" y="489202"/>
            <a:ext cx="5094795" cy="3113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959308413"/>
      </p:ext>
    </p:extLst>
  </p:cSld>
  <p:clrMapOvr>
    <a:masterClrMapping/>
  </p:clrMapOvr>
  <p:transition spd="med" advTm="3947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0886" y="138546"/>
            <a:ext cx="3810000" cy="304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318" y="1157595"/>
            <a:ext cx="7184592" cy="405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463" y="3616036"/>
            <a:ext cx="4302846" cy="271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800" y="429491"/>
            <a:ext cx="3429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Мелко режем зелень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195455" y="5583382"/>
            <a:ext cx="5981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Натираем на терке крабовые палочки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797962402"/>
      </p:ext>
    </p:extLst>
  </p:cSld>
  <p:clrMapOvr>
    <a:masterClrMapping/>
  </p:clrMapOvr>
  <p:transition spd="med" advTm="3339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1" y="544210"/>
            <a:ext cx="5400000" cy="304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045" y="279033"/>
            <a:ext cx="5400000" cy="304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045" y="3588328"/>
            <a:ext cx="5400000" cy="304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7228" y="4156280"/>
            <a:ext cx="46613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Трем на терке сыр</a:t>
            </a:r>
          </a:p>
          <a:p>
            <a:r>
              <a:rPr lang="ru-RU" sz="2800" dirty="0" smtClean="0"/>
              <a:t>Смешиваем всё с майонезом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691098203"/>
      </p:ext>
    </p:extLst>
  </p:cSld>
  <p:clrMapOvr>
    <a:masterClrMapping/>
  </p:clrMapOvr>
  <p:transition spd="med" advTm="3354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80768" y="902718"/>
            <a:ext cx="11123629" cy="5632311"/>
            <a:chOff x="499621" y="865011"/>
            <a:chExt cx="11123629" cy="5632311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499621" y="1386409"/>
              <a:ext cx="8597245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История закусок </a:t>
              </a:r>
              <a:endPara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49" name="Рисунок 1" descr="история закусок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621" y="1984340"/>
              <a:ext cx="2347274" cy="419420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3026005" y="865011"/>
              <a:ext cx="8597245" cy="5632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Слово «закуска» 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hlinkClick r:id="rId3" tooltip="Сколько слов в русском языке?"/>
                </a:rPr>
                <a:t>в русском языке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до XVII века употреблялось в другом значении, чем в наше время, и с предлогом «для» (например, сахар для закуски горького лекарства, хлеб для закуски мяса).</a:t>
              </a:r>
              <a:endPara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Уже через век, с XVIII века, слово «закуска» употребляли с предлогом «к» и «на» (дать огурчика 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hlinkClick r:id="rId4" tooltip="Как появились золотые рыбки"/>
                </a:rPr>
                <a:t>рыбки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на закуску, или: закуска к пиву).</a:t>
              </a:r>
              <a:endPara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Интересно, что до XVIII века, вернее, до его первой трети, слово «закуска» употребляли как синоним слова «завтрак» . Как правило, на завтрак было принято подавать холодные блюда, или оставшееся с ужина, не разогретое жаркое. Поэтому, с середины XVIII века под закуской стали подразумеваться все холодные блюда русского стола: мясные копчения (буженина, ветчина), рыбные соления (икра, вяленая и соленая рыба), квашения (капуста, огурцы).</a:t>
              </a:r>
              <a:endPara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 XIX веке состав закуски стал разнообразным: блюда французского, шведского, немецкого стола пополнили список яств. Это были и печеночный и гусиный паштеты, крутые 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hlinkClick r:id="rId5" tooltip="Что можно приготовить из яиц? "/>
                </a:rPr>
                <a:t>яйца 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сливочное масло, колбасы, белый хлеб, соленая сельдь с луком. Русский стол добавил к закускам пироги, которые ранее подавали только в обед к щам или к отдельным блюдам.</a:t>
              </a:r>
              <a:endPara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21803196"/>
      </p:ext>
    </p:extLst>
  </p:cSld>
  <p:clrMapOvr>
    <a:masterClrMapping/>
  </p:clrMapOvr>
  <p:transition spd="med" advTm="19812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07390" y="69223"/>
            <a:ext cx="5604632" cy="4890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40" y="2308953"/>
            <a:ext cx="5540637" cy="4427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54707" y="440951"/>
            <a:ext cx="495347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Очень ответственное задание:</a:t>
            </a:r>
          </a:p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чищаем тыкву от корочки, </a:t>
            </a: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сминаем вилкой в пюре.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9053417"/>
      </p:ext>
    </p:extLst>
  </p:cSld>
  <p:clrMapOvr>
    <a:masterClrMapping/>
  </p:clrMapOvr>
  <p:transition spd="slow" advTm="1748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3" y="762000"/>
            <a:ext cx="9688758" cy="546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38089590"/>
      </p:ext>
    </p:extLst>
  </p:cSld>
  <p:clrMapOvr>
    <a:masterClrMapping/>
  </p:clrMapOvr>
  <p:transition spd="med" advTm="1872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02853" y="214708"/>
            <a:ext cx="10567448" cy="6313451"/>
            <a:chOff x="802853" y="214708"/>
            <a:chExt cx="10567448" cy="6313451"/>
          </a:xfrm>
        </p:grpSpPr>
        <p:pic>
          <p:nvPicPr>
            <p:cNvPr id="2" name="Рисунок 1" descr="http://videoclipsimage.agaclip.com/qPLH6ydbzQo-_--5-.jpg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788" y="1224307"/>
              <a:ext cx="4572000" cy="342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Рисунок 2" descr="https://im0-tub-ru.yandex.net/i?id=1dab0f5f59cabf108694a3ea9e55926a&amp;n=33&amp;h=215&amp;w=287"/>
            <p:cNvPicPr/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3922" y="1224306"/>
              <a:ext cx="4204354" cy="35362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802853" y="4958499"/>
              <a:ext cx="1056744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2400" b="1" dirty="0" smtClean="0">
                  <a:solidFill>
                    <a:schemeClr val="accent1"/>
                  </a:solidFill>
                </a:rPr>
                <a:t>Сырные шарики можно запечь в духовке и подавать горячими, а можно использовать как холодное блюдо.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2400" b="1" dirty="0" smtClean="0">
                  <a:solidFill>
                    <a:schemeClr val="accent1"/>
                  </a:solidFill>
                </a:rPr>
                <a:t>Шарики можно сделать разных цветов, добавляя в них больше яичных желтков, крабовых палочек, зелени и  других компонентов.</a:t>
              </a:r>
              <a:endParaRPr lang="ru-RU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204523" y="214708"/>
              <a:ext cx="37641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На заметку!</a:t>
              </a:r>
              <a:endPara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21803196"/>
      </p:ext>
    </p:extLst>
  </p:cSld>
  <p:clrMapOvr>
    <a:masterClrMapping/>
  </p:clrMapOvr>
  <p:transition spd="med" advTm="4618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74044"/>
            <a:ext cx="11932356" cy="56839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-11289"/>
            <a:ext cx="1202266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Впереди еще много вкусного </a:t>
            </a:r>
            <a:r>
              <a:rPr lang="ru-RU" sz="4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интересного!                              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 новых встреч!!!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1964543"/>
      </p:ext>
    </p:extLst>
  </p:cSld>
  <p:clrMapOvr>
    <a:masterClrMapping/>
  </p:clrMapOvr>
  <p:transition spd="slow" advTm="5226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62823" y="309237"/>
            <a:ext cx="11556140" cy="5967386"/>
            <a:chOff x="462823" y="309237"/>
            <a:chExt cx="11556140" cy="596738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823" y="309237"/>
              <a:ext cx="7956515" cy="5967386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8249598" y="1052866"/>
              <a:ext cx="3769365" cy="403187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32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Надо разрезать</a:t>
              </a:r>
            </a:p>
            <a:p>
              <a:pPr algn="ctr"/>
              <a:r>
                <a:rPr lang="ru-RU" sz="32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 бисквит</a:t>
              </a:r>
            </a:p>
            <a:p>
              <a:pPr algn="ctr"/>
              <a:r>
                <a:rPr lang="ru-RU" sz="32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 на мелкие кусочки.</a:t>
              </a:r>
            </a:p>
            <a:p>
              <a:pPr algn="ctr"/>
              <a:r>
                <a:rPr lang="ru-RU" sz="32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Пользуемся ножом.</a:t>
              </a:r>
            </a:p>
            <a:p>
              <a:pPr algn="ctr"/>
              <a:r>
                <a:rPr lang="ru-RU" sz="32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Работа сложная и</a:t>
              </a:r>
            </a:p>
            <a:p>
              <a:pPr algn="ctr"/>
              <a:r>
                <a:rPr lang="ru-RU" sz="32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 ответственная.</a:t>
              </a:r>
            </a:p>
            <a:p>
              <a:pPr algn="ctr"/>
              <a:r>
                <a:rPr lang="ru-RU" sz="32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Соблюдаем </a:t>
              </a:r>
            </a:p>
            <a:p>
              <a:pPr algn="ctr"/>
              <a:r>
                <a:rPr lang="ru-RU" sz="32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безопасность.</a:t>
              </a:r>
              <a:endParaRPr lang="ru-RU" sz="3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07212538"/>
      </p:ext>
    </p:extLst>
  </p:cSld>
  <p:clrMapOvr>
    <a:masterClrMapping/>
  </p:clrMapOvr>
  <p:transition spd="slow" advTm="6567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9" y="176130"/>
            <a:ext cx="6041780" cy="4531335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81" y="2128596"/>
            <a:ext cx="6102672" cy="45770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20642" y="525793"/>
            <a:ext cx="3584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Все заняты.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027" y="4522758"/>
            <a:ext cx="47885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У каждого своя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 работа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860932"/>
      </p:ext>
    </p:extLst>
  </p:cSld>
  <p:clrMapOvr>
    <a:masterClrMapping/>
  </p:clrMapOvr>
  <p:transition spd="slow" advTm="259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6780" y="348960"/>
            <a:ext cx="11118451" cy="5772523"/>
            <a:chOff x="536780" y="348960"/>
            <a:chExt cx="11118451" cy="577252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80" y="348961"/>
              <a:ext cx="5203064" cy="4146997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902" y="348960"/>
              <a:ext cx="5529329" cy="4146997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2632955" y="4367157"/>
              <a:ext cx="7197035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Всё получилось!</a:t>
              </a:r>
            </a:p>
            <a:p>
              <a:pPr algn="ctr"/>
              <a:r>
                <a:rPr lang="ru-RU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Осталось попробовать!</a:t>
              </a:r>
              <a:endPara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79097627"/>
      </p:ext>
    </p:extLst>
  </p:cSld>
  <p:clrMapOvr>
    <a:masterClrMapping/>
  </p:clrMapOvr>
  <p:transition spd="slow" advTm="273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11" y="108489"/>
            <a:ext cx="9814656" cy="63728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0226869"/>
      </p:ext>
    </p:extLst>
  </p:cSld>
  <p:clrMapOvr>
    <a:masterClrMapping/>
  </p:clrMapOvr>
  <p:transition spd="slow" advTm="454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938</Words>
  <Application>Microsoft Office PowerPoint</Application>
  <PresentationFormat>Произвольный</PresentationFormat>
  <Paragraphs>118</Paragraphs>
  <Slides>52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Company>Зенит 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КВН</cp:lastModifiedBy>
  <cp:revision>31</cp:revision>
  <dcterms:created xsi:type="dcterms:W3CDTF">2017-02-24T15:22:39Z</dcterms:created>
  <dcterms:modified xsi:type="dcterms:W3CDTF">2017-05-10T13:48:48Z</dcterms:modified>
</cp:coreProperties>
</file>